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 id="2147483672" r:id="rId6"/>
    <p:sldMasterId id="2147483684" r:id="rId7"/>
    <p:sldMasterId id="2147483698" r:id="rId8"/>
    <p:sldMasterId id="2147483712" r:id="rId9"/>
    <p:sldMasterId id="2147483726" r:id="rId10"/>
    <p:sldMasterId id="2147483741" r:id="rId11"/>
  </p:sldMasterIdLst>
  <p:notesMasterIdLst>
    <p:notesMasterId r:id="rId45"/>
  </p:notesMasterIdLst>
  <p:sldIdLst>
    <p:sldId id="420" r:id="rId12"/>
    <p:sldId id="423" r:id="rId13"/>
    <p:sldId id="424" r:id="rId14"/>
    <p:sldId id="425" r:id="rId15"/>
    <p:sldId id="448" r:id="rId16"/>
    <p:sldId id="426" r:id="rId17"/>
    <p:sldId id="427" r:id="rId18"/>
    <p:sldId id="428" r:id="rId19"/>
    <p:sldId id="447" r:id="rId20"/>
    <p:sldId id="416" r:id="rId21"/>
    <p:sldId id="418" r:id="rId22"/>
    <p:sldId id="429" r:id="rId23"/>
    <p:sldId id="430" r:id="rId24"/>
    <p:sldId id="431" r:id="rId25"/>
    <p:sldId id="432" r:id="rId26"/>
    <p:sldId id="433" r:id="rId27"/>
    <p:sldId id="450" r:id="rId28"/>
    <p:sldId id="452" r:id="rId29"/>
    <p:sldId id="451" r:id="rId30"/>
    <p:sldId id="435" r:id="rId31"/>
    <p:sldId id="436" r:id="rId32"/>
    <p:sldId id="449" r:id="rId33"/>
    <p:sldId id="438" r:id="rId34"/>
    <p:sldId id="439" r:id="rId35"/>
    <p:sldId id="441" r:id="rId36"/>
    <p:sldId id="442" r:id="rId37"/>
    <p:sldId id="443" r:id="rId38"/>
    <p:sldId id="444" r:id="rId39"/>
    <p:sldId id="445" r:id="rId40"/>
    <p:sldId id="421" r:id="rId41"/>
    <p:sldId id="422" r:id="rId42"/>
    <p:sldId id="393" r:id="rId43"/>
    <p:sldId id="453" r:id="rId4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rison, Theodore  - HSD" initials="KT-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2BF"/>
    <a:srgbClr val="339933"/>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4499" autoAdjust="0"/>
  </p:normalViewPr>
  <p:slideViewPr>
    <p:cSldViewPr>
      <p:cViewPr varScale="1">
        <p:scale>
          <a:sx n="69" d="100"/>
          <a:sy n="69" d="100"/>
        </p:scale>
        <p:origin x="-1326" y="-108"/>
      </p:cViewPr>
      <p:guideLst>
        <p:guide orient="horz" pos="2160"/>
        <p:guide pos="2880"/>
      </p:guideLst>
    </p:cSldViewPr>
  </p:slideViewPr>
  <p:outlineViewPr>
    <p:cViewPr>
      <p:scale>
        <a:sx n="33" d="100"/>
        <a:sy n="33" d="100"/>
      </p:scale>
      <p:origin x="0" y="8478"/>
    </p:cViewPr>
  </p:outlineViewPr>
  <p:notesTextViewPr>
    <p:cViewPr>
      <p:scale>
        <a:sx n="100" d="100"/>
        <a:sy n="100" d="100"/>
      </p:scale>
      <p:origin x="0" y="0"/>
    </p:cViewPr>
  </p:notesTextViewPr>
  <p:sorterViewPr>
    <p:cViewPr>
      <p:scale>
        <a:sx n="100" d="100"/>
        <a:sy n="100" d="100"/>
      </p:scale>
      <p:origin x="0" y="57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B0301D13-58B9-4D95-9B93-4AAA8E38C4F1}" type="datetimeFigureOut">
              <a:rPr lang="en-US" smtClean="0"/>
              <a:pPr/>
              <a:t>5/19/2019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33F444ED-6192-4E4C-B9D3-3D6637C8B238}" type="slidenum">
              <a:rPr lang="en-US" smtClean="0"/>
              <a:pPr/>
              <a:t>‹#›</a:t>
            </a:fld>
            <a:endParaRPr lang="en-US"/>
          </a:p>
        </p:txBody>
      </p:sp>
    </p:spTree>
    <p:extLst>
      <p:ext uri="{BB962C8B-B14F-4D97-AF65-F5344CB8AC3E}">
        <p14:creationId xmlns:p14="http://schemas.microsoft.com/office/powerpoint/2010/main" val="37200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E68B09-7013-4CBC-8349-8CBBA967800D}"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16707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lvl1pPr defTabSz="908027" eaLnBrk="0" hangingPunct="0">
              <a:defRPr sz="4200">
                <a:solidFill>
                  <a:schemeClr val="tx2"/>
                </a:solidFill>
                <a:latin typeface="Arial" pitchFamily="34" charset="0"/>
                <a:ea typeface="ＭＳ Ｐゴシック" pitchFamily="34" charset="-128"/>
              </a:defRPr>
            </a:lvl1pPr>
            <a:lvl2pPr marL="709443" indent="-272863" defTabSz="908027" eaLnBrk="0" hangingPunct="0">
              <a:defRPr sz="4200">
                <a:solidFill>
                  <a:schemeClr val="tx2"/>
                </a:solidFill>
                <a:latin typeface="Arial" pitchFamily="34" charset="0"/>
                <a:ea typeface="ＭＳ Ｐゴシック" pitchFamily="34" charset="-128"/>
              </a:defRPr>
            </a:lvl2pPr>
            <a:lvl3pPr marL="1091451" indent="-218290" defTabSz="908027" eaLnBrk="0" hangingPunct="0">
              <a:defRPr sz="4200">
                <a:solidFill>
                  <a:schemeClr val="tx2"/>
                </a:solidFill>
                <a:latin typeface="Arial" pitchFamily="34" charset="0"/>
                <a:ea typeface="ＭＳ Ｐゴシック" pitchFamily="34" charset="-128"/>
              </a:defRPr>
            </a:lvl3pPr>
            <a:lvl4pPr marL="1528031" indent="-218290" defTabSz="908027" eaLnBrk="0" hangingPunct="0">
              <a:defRPr sz="4200">
                <a:solidFill>
                  <a:schemeClr val="tx2"/>
                </a:solidFill>
                <a:latin typeface="Arial" pitchFamily="34" charset="0"/>
                <a:ea typeface="ＭＳ Ｐゴシック" pitchFamily="34" charset="-128"/>
              </a:defRPr>
            </a:lvl4pPr>
            <a:lvl5pPr marL="1964611" indent="-218290" defTabSz="908027" eaLnBrk="0" hangingPunct="0">
              <a:defRPr sz="4200">
                <a:solidFill>
                  <a:schemeClr val="tx2"/>
                </a:solidFill>
                <a:latin typeface="Arial" pitchFamily="34" charset="0"/>
                <a:ea typeface="ＭＳ Ｐゴシック" pitchFamily="34" charset="-128"/>
              </a:defRPr>
            </a:lvl5pPr>
            <a:lvl6pPr marL="2401192" indent="-218290" algn="ctr" defTabSz="908027" eaLnBrk="0" fontAlgn="base" hangingPunct="0">
              <a:spcBef>
                <a:spcPct val="0"/>
              </a:spcBef>
              <a:spcAft>
                <a:spcPct val="0"/>
              </a:spcAft>
              <a:defRPr sz="4200">
                <a:solidFill>
                  <a:schemeClr val="tx2"/>
                </a:solidFill>
                <a:latin typeface="Arial" pitchFamily="34" charset="0"/>
                <a:ea typeface="ＭＳ Ｐゴシック" pitchFamily="34" charset="-128"/>
              </a:defRPr>
            </a:lvl6pPr>
            <a:lvl7pPr marL="2837772" indent="-218290" algn="ctr" defTabSz="908027" eaLnBrk="0" fontAlgn="base" hangingPunct="0">
              <a:spcBef>
                <a:spcPct val="0"/>
              </a:spcBef>
              <a:spcAft>
                <a:spcPct val="0"/>
              </a:spcAft>
              <a:defRPr sz="4200">
                <a:solidFill>
                  <a:schemeClr val="tx2"/>
                </a:solidFill>
                <a:latin typeface="Arial" pitchFamily="34" charset="0"/>
                <a:ea typeface="ＭＳ Ｐゴシック" pitchFamily="34" charset="-128"/>
              </a:defRPr>
            </a:lvl7pPr>
            <a:lvl8pPr marL="3274352" indent="-218290" algn="ctr" defTabSz="908027" eaLnBrk="0" fontAlgn="base" hangingPunct="0">
              <a:spcBef>
                <a:spcPct val="0"/>
              </a:spcBef>
              <a:spcAft>
                <a:spcPct val="0"/>
              </a:spcAft>
              <a:defRPr sz="4200">
                <a:solidFill>
                  <a:schemeClr val="tx2"/>
                </a:solidFill>
                <a:latin typeface="Arial" pitchFamily="34" charset="0"/>
                <a:ea typeface="ＭＳ Ｐゴシック" pitchFamily="34" charset="-128"/>
              </a:defRPr>
            </a:lvl8pPr>
            <a:lvl9pPr marL="3710932" indent="-218290" algn="ctr" defTabSz="908027" eaLnBrk="0" fontAlgn="base" hangingPunct="0">
              <a:spcBef>
                <a:spcPct val="0"/>
              </a:spcBef>
              <a:spcAft>
                <a:spcPct val="0"/>
              </a:spcAft>
              <a:defRPr sz="4200">
                <a:solidFill>
                  <a:schemeClr val="tx2"/>
                </a:solidFill>
                <a:latin typeface="Arial" pitchFamily="34" charset="0"/>
                <a:ea typeface="ＭＳ Ｐゴシック" pitchFamily="34" charset="-128"/>
              </a:defRPr>
            </a:lvl9pPr>
          </a:lstStyle>
          <a:p>
            <a:pPr>
              <a:defRPr/>
            </a:pPr>
            <a:fld id="{B46263E4-C385-444F-AD87-8336E065B177}" type="slidenum">
              <a:rPr lang="en-US" altLang="en-US" sz="1100">
                <a:solidFill>
                  <a:prstClr val="black"/>
                </a:solidFill>
                <a:latin typeface="Times New Roman" pitchFamily="18" charset="0"/>
              </a:rPr>
              <a:pPr>
                <a:defRPr/>
              </a:pPr>
              <a:t>17</a:t>
            </a:fld>
            <a:endParaRPr lang="en-US" altLang="en-US" sz="1100">
              <a:solidFill>
                <a:prstClr val="black"/>
              </a:solidFill>
              <a:latin typeface="Times New Roman" pitchFamily="18" charset="0"/>
            </a:endParaRPr>
          </a:p>
        </p:txBody>
      </p:sp>
      <p:sp>
        <p:nvSpPr>
          <p:cNvPr id="245762" name="Rectangle 2"/>
          <p:cNvSpPr>
            <a:spLocks noGrp="1" noRot="1" noChangeAspect="1" noChangeArrowheads="1" noTextEdit="1"/>
          </p:cNvSpPr>
          <p:nvPr>
            <p:ph type="sldImg"/>
          </p:nvPr>
        </p:nvSpPr>
        <p:spPr>
          <a:ln/>
          <a:extLst>
            <a:ext uri="{FAA26D3D-D897-4be2-8F04-BA451C77F1D7}"/>
          </a:extLst>
        </p:spPr>
      </p:sp>
      <p:sp>
        <p:nvSpPr>
          <p:cNvPr id="24576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lvl1pPr defTabSz="908027" eaLnBrk="0" hangingPunct="0">
              <a:defRPr sz="4200">
                <a:solidFill>
                  <a:schemeClr val="tx2"/>
                </a:solidFill>
                <a:latin typeface="Arial" pitchFamily="34" charset="0"/>
                <a:ea typeface="ＭＳ Ｐゴシック" pitchFamily="34" charset="-128"/>
              </a:defRPr>
            </a:lvl1pPr>
            <a:lvl2pPr marL="709443" indent="-272863" defTabSz="908027" eaLnBrk="0" hangingPunct="0">
              <a:defRPr sz="4200">
                <a:solidFill>
                  <a:schemeClr val="tx2"/>
                </a:solidFill>
                <a:latin typeface="Arial" pitchFamily="34" charset="0"/>
                <a:ea typeface="ＭＳ Ｐゴシック" pitchFamily="34" charset="-128"/>
              </a:defRPr>
            </a:lvl2pPr>
            <a:lvl3pPr marL="1091451" indent="-218290" defTabSz="908027" eaLnBrk="0" hangingPunct="0">
              <a:defRPr sz="4200">
                <a:solidFill>
                  <a:schemeClr val="tx2"/>
                </a:solidFill>
                <a:latin typeface="Arial" pitchFamily="34" charset="0"/>
                <a:ea typeface="ＭＳ Ｐゴシック" pitchFamily="34" charset="-128"/>
              </a:defRPr>
            </a:lvl3pPr>
            <a:lvl4pPr marL="1528031" indent="-218290" defTabSz="908027" eaLnBrk="0" hangingPunct="0">
              <a:defRPr sz="4200">
                <a:solidFill>
                  <a:schemeClr val="tx2"/>
                </a:solidFill>
                <a:latin typeface="Arial" pitchFamily="34" charset="0"/>
                <a:ea typeface="ＭＳ Ｐゴシック" pitchFamily="34" charset="-128"/>
              </a:defRPr>
            </a:lvl4pPr>
            <a:lvl5pPr marL="1964611" indent="-218290" defTabSz="908027" eaLnBrk="0" hangingPunct="0">
              <a:defRPr sz="4200">
                <a:solidFill>
                  <a:schemeClr val="tx2"/>
                </a:solidFill>
                <a:latin typeface="Arial" pitchFamily="34" charset="0"/>
                <a:ea typeface="ＭＳ Ｐゴシック" pitchFamily="34" charset="-128"/>
              </a:defRPr>
            </a:lvl5pPr>
            <a:lvl6pPr marL="2401192" indent="-218290" algn="ctr" defTabSz="908027" eaLnBrk="0" fontAlgn="base" hangingPunct="0">
              <a:spcBef>
                <a:spcPct val="0"/>
              </a:spcBef>
              <a:spcAft>
                <a:spcPct val="0"/>
              </a:spcAft>
              <a:defRPr sz="4200">
                <a:solidFill>
                  <a:schemeClr val="tx2"/>
                </a:solidFill>
                <a:latin typeface="Arial" pitchFamily="34" charset="0"/>
                <a:ea typeface="ＭＳ Ｐゴシック" pitchFamily="34" charset="-128"/>
              </a:defRPr>
            </a:lvl6pPr>
            <a:lvl7pPr marL="2837772" indent="-218290" algn="ctr" defTabSz="908027" eaLnBrk="0" fontAlgn="base" hangingPunct="0">
              <a:spcBef>
                <a:spcPct val="0"/>
              </a:spcBef>
              <a:spcAft>
                <a:spcPct val="0"/>
              </a:spcAft>
              <a:defRPr sz="4200">
                <a:solidFill>
                  <a:schemeClr val="tx2"/>
                </a:solidFill>
                <a:latin typeface="Arial" pitchFamily="34" charset="0"/>
                <a:ea typeface="ＭＳ Ｐゴシック" pitchFamily="34" charset="-128"/>
              </a:defRPr>
            </a:lvl7pPr>
            <a:lvl8pPr marL="3274352" indent="-218290" algn="ctr" defTabSz="908027" eaLnBrk="0" fontAlgn="base" hangingPunct="0">
              <a:spcBef>
                <a:spcPct val="0"/>
              </a:spcBef>
              <a:spcAft>
                <a:spcPct val="0"/>
              </a:spcAft>
              <a:defRPr sz="4200">
                <a:solidFill>
                  <a:schemeClr val="tx2"/>
                </a:solidFill>
                <a:latin typeface="Arial" pitchFamily="34" charset="0"/>
                <a:ea typeface="ＭＳ Ｐゴシック" pitchFamily="34" charset="-128"/>
              </a:defRPr>
            </a:lvl8pPr>
            <a:lvl9pPr marL="3710932" indent="-218290" algn="ctr" defTabSz="908027" eaLnBrk="0" fontAlgn="base" hangingPunct="0">
              <a:spcBef>
                <a:spcPct val="0"/>
              </a:spcBef>
              <a:spcAft>
                <a:spcPct val="0"/>
              </a:spcAft>
              <a:defRPr sz="4200">
                <a:solidFill>
                  <a:schemeClr val="tx2"/>
                </a:solidFill>
                <a:latin typeface="Arial" pitchFamily="34" charset="0"/>
                <a:ea typeface="ＭＳ Ｐゴシック" pitchFamily="34" charset="-128"/>
              </a:defRPr>
            </a:lvl9pPr>
          </a:lstStyle>
          <a:p>
            <a:pPr>
              <a:defRPr/>
            </a:pPr>
            <a:fld id="{89D57E84-9C22-4360-A99B-02C0BA449118}" type="slidenum">
              <a:rPr lang="en-US" altLang="en-US" sz="1100">
                <a:solidFill>
                  <a:prstClr val="black"/>
                </a:solidFill>
                <a:latin typeface="Times New Roman" pitchFamily="18" charset="0"/>
              </a:rPr>
              <a:pPr>
                <a:defRPr/>
              </a:pPr>
              <a:t>18</a:t>
            </a:fld>
            <a:endParaRPr lang="en-US" altLang="en-US" sz="1100" dirty="0">
              <a:solidFill>
                <a:prstClr val="black"/>
              </a:solidFill>
              <a:latin typeface="Times New Roman" pitchFamily="18" charset="0"/>
            </a:endParaRPr>
          </a:p>
        </p:txBody>
      </p:sp>
      <p:sp>
        <p:nvSpPr>
          <p:cNvPr id="245762" name="Rectangle 2"/>
          <p:cNvSpPr>
            <a:spLocks noGrp="1" noRot="1" noChangeAspect="1" noChangeArrowheads="1" noTextEdit="1"/>
          </p:cNvSpPr>
          <p:nvPr>
            <p:ph type="sldImg"/>
          </p:nvPr>
        </p:nvSpPr>
        <p:spPr>
          <a:ln/>
          <a:extLst>
            <a:ext uri="{FAA26D3D-D897-4be2-8F04-BA451C77F1D7}"/>
          </a:extLst>
        </p:spPr>
      </p:sp>
      <p:sp>
        <p:nvSpPr>
          <p:cNvPr id="245763"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E68B09-7013-4CBC-8349-8CBBA967800D}"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82979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E68B09-7013-4CBC-8349-8CBBA967800D}"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16707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a:t>This</a:t>
            </a:r>
            <a:r>
              <a:rPr lang="en-US" baseline="0" dirty="0"/>
              <a:t> is here to explain why the analysis was done prior to the 52 required PFS events</a:t>
            </a:r>
            <a:endParaRPr lang="en-US" dirty="0"/>
          </a:p>
        </p:txBody>
      </p:sp>
      <p:sp>
        <p:nvSpPr>
          <p:cNvPr id="4" name="Slide Number Placeholder 3"/>
          <p:cNvSpPr>
            <a:spLocks noGrp="1"/>
          </p:cNvSpPr>
          <p:nvPr>
            <p:ph type="sldNum" sz="quarter" idx="10"/>
          </p:nvPr>
        </p:nvSpPr>
        <p:spPr/>
        <p:txBody>
          <a:bodyPr/>
          <a:lstStyle/>
          <a:p>
            <a:fld id="{E258DACF-8309-2044-8EF4-AA7C90F4E9A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9426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614488" y="1016000"/>
            <a:ext cx="4645025" cy="3482975"/>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201785" y="4836112"/>
            <a:ext cx="5479619" cy="895758"/>
          </a:xfrm>
          <a:prstGeom prst="rect">
            <a:avLst/>
          </a:prstGeom>
          <a:noFill/>
          <a:ln>
            <a:miter lim="800000"/>
            <a:headEnd/>
            <a:tailEnd/>
          </a:ln>
        </p:spPr>
        <p:txBody>
          <a:bodyPr lIns="0" tIns="0" rIns="0" bIns="0">
            <a:spAutoFit/>
          </a:bodyPr>
          <a:lstStyle/>
          <a:p>
            <a:pPr marL="218383" indent="-218383">
              <a:lnSpc>
                <a:spcPct val="97000"/>
              </a:lnSpc>
              <a:spcBef>
                <a:spcPct val="0"/>
              </a:spcBef>
              <a:buSzPct val="45000"/>
              <a:tabLst>
                <a:tab pos="732225" algn="l"/>
                <a:tab pos="1464450" algn="l"/>
                <a:tab pos="2196675" algn="l"/>
                <a:tab pos="2928899" algn="l"/>
                <a:tab pos="3661124" algn="l"/>
                <a:tab pos="4393349" algn="l"/>
                <a:tab pos="5125574" algn="l"/>
              </a:tabLst>
            </a:pPr>
            <a:r>
              <a:rPr lang="en-GB">
                <a:latin typeface="Arial" charset="0"/>
                <a:ea typeface="Gothic" charset="0"/>
                <a:cs typeface="Gothic" charset="0"/>
              </a:rPr>
              <a:t>Figure 2 Kaplan–Meier Estimates of the Duration of Progression-free Survival at the Time of the Last Assessment. Response Evaluation Criteria in Solid Tumors (RECIST), version 1.1, were used by the investigators to identify disease progression. Data from patients who did not have progression or who had died were censored and marked by a tick. NE denotes not estimable.</a:t>
            </a:r>
            <a:endParaRPr lang="en-GB" dirty="0">
              <a:latin typeface="Arial" charset="0"/>
              <a:ea typeface="Gothic" charset="0"/>
              <a:cs typeface="Gothic" charset="0"/>
            </a:endParaRPr>
          </a:p>
        </p:txBody>
      </p:sp>
    </p:spTree>
    <p:extLst>
      <p:ext uri="{BB962C8B-B14F-4D97-AF65-F5344CB8AC3E}">
        <p14:creationId xmlns:p14="http://schemas.microsoft.com/office/powerpoint/2010/main" val="176053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4DCE3E-5F94-4101-9044-CDFFEC416AC7}" type="datetimeFigureOut">
              <a:rPr lang="en-US" smtClean="0"/>
              <a:pPr/>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B9D83-ED10-4323-80E2-DE1AD8CF8D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DCE3E-5F94-4101-9044-CDFFEC416AC7}" type="datetimeFigureOut">
              <a:rPr lang="en-US" smtClean="0"/>
              <a:pPr/>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B9D83-ED10-4323-80E2-DE1AD8CF8D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DCE3E-5F94-4101-9044-CDFFEC416AC7}" type="datetimeFigureOut">
              <a:rPr lang="en-US" smtClean="0"/>
              <a:pPr/>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B9D83-ED10-4323-80E2-DE1AD8CF8D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98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554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873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481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533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951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143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81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DCE3E-5F94-4101-9044-CDFFEC416AC7}" type="datetimeFigureOut">
              <a:rPr lang="en-US" smtClean="0"/>
              <a:pPr/>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B9D83-ED10-4323-80E2-DE1AD8CF8D8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06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30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71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005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547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0406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71"/>
            <a:ext cx="4038600" cy="315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71"/>
            <a:ext cx="4038600" cy="315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539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8687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4703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39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DCE3E-5F94-4101-9044-CDFFEC416AC7}" type="datetimeFigureOut">
              <a:rPr lang="en-US" smtClean="0"/>
              <a:pPr/>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B9D83-ED10-4323-80E2-DE1AD8CF8D8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8053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1547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5315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4754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4754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6911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p:nvSpPr>
        <p:spPr>
          <a:xfrm>
            <a:off x="363539" y="0"/>
            <a:ext cx="153987" cy="1690688"/>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363539" y="1690698"/>
            <a:ext cx="153987" cy="1804987"/>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363539" y="3495685"/>
            <a:ext cx="153987" cy="2549525"/>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1459425" y="2194905"/>
            <a:ext cx="6949679" cy="1470025"/>
          </a:xfrm>
        </p:spPr>
        <p:txBody>
          <a:bodyPr>
            <a:normAutofit/>
          </a:bodyPr>
          <a:lstStyle>
            <a:lvl1pPr algn="l">
              <a:defRPr sz="4000" b="1" i="0">
                <a:latin typeface="Georgia"/>
                <a:cs typeface="Georgia"/>
              </a:defRPr>
            </a:lvl1pPr>
          </a:lstStyle>
          <a:p>
            <a:r>
              <a:rPr lang="en-US"/>
              <a:t>Click to edit Master title style</a:t>
            </a:r>
            <a:endParaRPr lang="en-US" dirty="0"/>
          </a:p>
        </p:txBody>
      </p:sp>
      <p:sp>
        <p:nvSpPr>
          <p:cNvPr id="3" name="Subtitle 2"/>
          <p:cNvSpPr>
            <a:spLocks noGrp="1"/>
          </p:cNvSpPr>
          <p:nvPr>
            <p:ph type="subTitle" idx="1"/>
          </p:nvPr>
        </p:nvSpPr>
        <p:spPr>
          <a:xfrm>
            <a:off x="724710" y="4292600"/>
            <a:ext cx="7684390" cy="1752600"/>
          </a:xfrm>
        </p:spPr>
        <p:txBody>
          <a:bodyPr>
            <a:normAutofit/>
          </a:bodyPr>
          <a:lstStyle>
            <a:lvl1pPr marL="0" indent="0" algn="l">
              <a:buNone/>
              <a:defRPr sz="1800" b="0" i="0">
                <a:solidFill>
                  <a:srgbClr val="000000"/>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MSK_logo_bevl_hor_r_pos_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490" y="771309"/>
            <a:ext cx="3011524" cy="914431"/>
          </a:xfrm>
          <a:prstGeom prst="rect">
            <a:avLst/>
          </a:prstGeom>
        </p:spPr>
      </p:pic>
    </p:spTree>
    <p:extLst>
      <p:ext uri="{BB962C8B-B14F-4D97-AF65-F5344CB8AC3E}">
        <p14:creationId xmlns:p14="http://schemas.microsoft.com/office/powerpoint/2010/main" val="3369277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363539"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363539"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363539"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65629" y="297658"/>
            <a:ext cx="7679871" cy="782662"/>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765629" y="1202969"/>
            <a:ext cx="767987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765175" y="635636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DB103F7-F532-7E41-A643-14513E3B0DC9}" type="datetimeFigureOut">
              <a:rPr lang="en-US">
                <a:solidFill>
                  <a:prstClr val="black"/>
                </a:solidFill>
              </a:rPr>
              <a:pPr>
                <a:defRPr/>
              </a:pPr>
              <a:t>5/19/2019</a:t>
            </a:fld>
            <a:endParaRPr lang="en-US">
              <a:solidFill>
                <a:prstClr val="black"/>
              </a:solidFill>
            </a:endParaRPr>
          </a:p>
        </p:txBody>
      </p:sp>
      <p:sp>
        <p:nvSpPr>
          <p:cNvPr id="8" name="Footer Placeholder 4"/>
          <p:cNvSpPr>
            <a:spLocks noGrp="1"/>
          </p:cNvSpPr>
          <p:nvPr>
            <p:ph type="ftr" sz="quarter" idx="11"/>
          </p:nvPr>
        </p:nvSpPr>
        <p:spPr>
          <a:xfrm>
            <a:off x="3160713" y="6356360"/>
            <a:ext cx="28956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311900" y="6356360"/>
            <a:ext cx="2133600" cy="365125"/>
          </a:xfrm>
          <a:prstGeom prst="rect">
            <a:avLst/>
          </a:prstGeom>
        </p:spPr>
        <p:txBody>
          <a:bodyPr/>
          <a:lstStyle>
            <a:lvl1pPr>
              <a:defRPr/>
            </a:lvl1pPr>
          </a:lstStyle>
          <a:p>
            <a:pPr>
              <a:defRPr/>
            </a:pPr>
            <a:fld id="{612E4D73-AB55-8D45-A235-151C299D4D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06171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363539"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363539"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363539"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60184" y="330709"/>
            <a:ext cx="7649030" cy="75193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0185" y="1223454"/>
            <a:ext cx="37120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23454"/>
            <a:ext cx="37610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760414" y="6356360"/>
            <a:ext cx="1960562"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44A5B27C-8795-E84E-9259-35C391223D80}" type="datetimeFigureOut">
              <a:rPr lang="en-US">
                <a:solidFill>
                  <a:prstClr val="black"/>
                </a:solidFill>
              </a:rPr>
              <a:pPr>
                <a:defRPr/>
              </a:pPr>
              <a:t>5/19/2019</a:t>
            </a:fld>
            <a:endParaRPr lang="en-US" dirty="0">
              <a:solidFill>
                <a:prstClr val="black"/>
              </a:solidFill>
            </a:endParaRPr>
          </a:p>
        </p:txBody>
      </p:sp>
      <p:sp>
        <p:nvSpPr>
          <p:cNvPr id="9" name="Footer Placeholder 5"/>
          <p:cNvSpPr>
            <a:spLocks noGrp="1"/>
          </p:cNvSpPr>
          <p:nvPr>
            <p:ph type="ftr" sz="quarter" idx="11"/>
          </p:nvPr>
        </p:nvSpPr>
        <p:spPr>
          <a:xfrm>
            <a:off x="3043238" y="6356360"/>
            <a:ext cx="2895600" cy="365125"/>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6275388" y="6356360"/>
            <a:ext cx="2133600" cy="365125"/>
          </a:xfrm>
          <a:prstGeom prst="rect">
            <a:avLst/>
          </a:prstGeom>
        </p:spPr>
        <p:txBody>
          <a:bodyPr/>
          <a:lstStyle>
            <a:lvl1pPr>
              <a:defRPr smtClean="0">
                <a:latin typeface="Corbel"/>
                <a:cs typeface="Corbel"/>
              </a:defRPr>
            </a:lvl1pPr>
          </a:lstStyle>
          <a:p>
            <a:pPr>
              <a:defRPr/>
            </a:pPr>
            <a:fld id="{36883920-E7F9-7D43-A4CA-530CE0F3694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58120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2931" y="256040"/>
            <a:ext cx="7647214" cy="81123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2932" y="1429007"/>
            <a:ext cx="37444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2932" y="2068769"/>
            <a:ext cx="37444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9007"/>
            <a:ext cx="37551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068769"/>
            <a:ext cx="37551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52475" y="635636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70BB889F-615B-A143-81B8-7F50487870FF}" type="datetimeFigureOut">
              <a:rPr lang="en-US">
                <a:solidFill>
                  <a:prstClr val="black"/>
                </a:solidFill>
              </a:rPr>
              <a:pPr>
                <a:defRPr/>
              </a:pPr>
              <a:t>5/19/2019</a:t>
            </a:fld>
            <a:endParaRPr lang="en-US" dirty="0">
              <a:solidFill>
                <a:prstClr val="black"/>
              </a:solidFill>
            </a:endParaRPr>
          </a:p>
        </p:txBody>
      </p:sp>
      <p:sp>
        <p:nvSpPr>
          <p:cNvPr id="8" name="Footer Placeholder 7"/>
          <p:cNvSpPr>
            <a:spLocks noGrp="1"/>
          </p:cNvSpPr>
          <p:nvPr>
            <p:ph type="ftr" sz="quarter" idx="11"/>
          </p:nvPr>
        </p:nvSpPr>
        <p:spPr>
          <a:xfrm>
            <a:off x="3124200" y="6356360"/>
            <a:ext cx="28956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265863" y="6356360"/>
            <a:ext cx="2133600" cy="365125"/>
          </a:xfrm>
          <a:prstGeom prst="rect">
            <a:avLst/>
          </a:prstGeom>
        </p:spPr>
        <p:txBody>
          <a:bodyPr/>
          <a:lstStyle>
            <a:lvl1pPr>
              <a:defRPr smtClean="0">
                <a:latin typeface="Corbel"/>
                <a:cs typeface="Corbel"/>
              </a:defRPr>
            </a:lvl1pPr>
          </a:lstStyle>
          <a:p>
            <a:pPr>
              <a:defRPr/>
            </a:pPr>
            <a:fld id="{BB5FCFC4-4A72-F240-B0FB-BFC271FC492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33997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43380"/>
            <a:ext cx="7647214" cy="948410"/>
          </a:xfrm>
        </p:spPr>
        <p:txBody>
          <a:bodyPr/>
          <a:lstStyle/>
          <a:p>
            <a:r>
              <a:rPr lang="en-US"/>
              <a:t>Click to edit Master title style</a:t>
            </a:r>
          </a:p>
        </p:txBody>
      </p:sp>
      <p:sp>
        <p:nvSpPr>
          <p:cNvPr id="3" name="Date Placeholder 2"/>
          <p:cNvSpPr>
            <a:spLocks noGrp="1"/>
          </p:cNvSpPr>
          <p:nvPr>
            <p:ph type="dt" sz="half" idx="10"/>
          </p:nvPr>
        </p:nvSpPr>
        <p:spPr>
          <a:xfrm>
            <a:off x="762000" y="635636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D3DDAA1-284A-A446-91F6-E1B13999B2E4}" type="datetimeFigureOut">
              <a:rPr lang="en-US">
                <a:solidFill>
                  <a:prstClr val="black"/>
                </a:solidFill>
              </a:rPr>
              <a:pPr>
                <a:defRPr/>
              </a:pPr>
              <a:t>5/19/2019</a:t>
            </a:fld>
            <a:endParaRPr lang="en-US" dirty="0">
              <a:solidFill>
                <a:prstClr val="black"/>
              </a:solidFill>
            </a:endParaRPr>
          </a:p>
        </p:txBody>
      </p:sp>
      <p:sp>
        <p:nvSpPr>
          <p:cNvPr id="4" name="Footer Placeholder 3"/>
          <p:cNvSpPr>
            <a:spLocks noGrp="1"/>
          </p:cNvSpPr>
          <p:nvPr>
            <p:ph type="ftr" sz="quarter" idx="11"/>
          </p:nvPr>
        </p:nvSpPr>
        <p:spPr>
          <a:xfrm>
            <a:off x="3133725" y="635636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275388" y="6356360"/>
            <a:ext cx="2133600" cy="365125"/>
          </a:xfrm>
          <a:prstGeom prst="rect">
            <a:avLst/>
          </a:prstGeom>
        </p:spPr>
        <p:txBody>
          <a:bodyPr/>
          <a:lstStyle>
            <a:lvl1pPr>
              <a:defRPr smtClean="0">
                <a:latin typeface="Corbel"/>
                <a:cs typeface="Corbel"/>
              </a:defRPr>
            </a:lvl1pPr>
          </a:lstStyle>
          <a:p>
            <a:pPr>
              <a:defRPr/>
            </a:pPr>
            <a:fld id="{C0C5BB00-F932-804A-A291-523F17D1987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17679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209224"/>
            <a:ext cx="7647214" cy="1859783"/>
          </a:xfrm>
        </p:spPr>
        <p:txBody>
          <a:bodyPr anchor="t">
            <a:noAutofit/>
          </a:bodyP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762000" y="635636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EBCB026-1BBD-1A4B-8947-A4CEEDC213D8}" type="datetimeFigureOut">
              <a:rPr lang="en-US">
                <a:solidFill>
                  <a:prstClr val="black"/>
                </a:solidFill>
              </a:rPr>
              <a:pPr>
                <a:defRPr/>
              </a:pPr>
              <a:t>5/19/2019</a:t>
            </a:fld>
            <a:endParaRPr lang="en-US" dirty="0">
              <a:solidFill>
                <a:prstClr val="black"/>
              </a:solidFill>
            </a:endParaRPr>
          </a:p>
        </p:txBody>
      </p:sp>
      <p:sp>
        <p:nvSpPr>
          <p:cNvPr id="4" name="Footer Placeholder 3"/>
          <p:cNvSpPr>
            <a:spLocks noGrp="1"/>
          </p:cNvSpPr>
          <p:nvPr>
            <p:ph type="ftr" sz="quarter" idx="11"/>
          </p:nvPr>
        </p:nvSpPr>
        <p:spPr>
          <a:xfrm>
            <a:off x="3133725" y="635636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275388" y="6356360"/>
            <a:ext cx="2133600" cy="365125"/>
          </a:xfrm>
          <a:prstGeom prst="rect">
            <a:avLst/>
          </a:prstGeom>
        </p:spPr>
        <p:txBody>
          <a:bodyPr/>
          <a:lstStyle>
            <a:lvl1pPr>
              <a:defRPr smtClean="0">
                <a:latin typeface="Corbel"/>
                <a:cs typeface="Corbel"/>
              </a:defRPr>
            </a:lvl1pPr>
          </a:lstStyle>
          <a:p>
            <a:pPr>
              <a:defRPr/>
            </a:pPr>
            <a:fld id="{A70FBAAE-CA8D-D846-A4D7-9307DA162F9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2677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4DCE3E-5F94-4101-9044-CDFFEC416AC7}" type="datetimeFigureOut">
              <a:rPr lang="en-US" smtClean="0"/>
              <a:pPr/>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B9D83-ED10-4323-80E2-DE1AD8CF8D8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125" y="635636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19605816-5A7E-BF4F-9C06-305EFF0A5642}" type="datetimeFigureOut">
              <a:rPr lang="en-US">
                <a:solidFill>
                  <a:prstClr val="black"/>
                </a:solidFill>
              </a:rPr>
              <a:pPr>
                <a:defRPr/>
              </a:pPr>
              <a:t>5/19/2019</a:t>
            </a:fld>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4543425" y="6356360"/>
            <a:ext cx="2133600" cy="365125"/>
          </a:xfrm>
          <a:prstGeom prst="rect">
            <a:avLst/>
          </a:prstGeom>
        </p:spPr>
        <p:txBody>
          <a:bodyPr/>
          <a:lstStyle>
            <a:lvl1pPr>
              <a:defRPr smtClean="0">
                <a:latin typeface="Corbel"/>
                <a:cs typeface="Corbel"/>
              </a:defRPr>
            </a:lvl1pPr>
          </a:lstStyle>
          <a:p>
            <a:pPr>
              <a:defRPr/>
            </a:pPr>
            <a:fld id="{8BEECA4E-2AC5-704D-87D0-7F388F33511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99615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3" y="1215522"/>
            <a:ext cx="3118990" cy="747621"/>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163788" y="1215512"/>
            <a:ext cx="4245428" cy="49106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3" y="1963134"/>
            <a:ext cx="3118990" cy="41630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35636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916A90FE-8C5E-E542-8785-B04E515BDF7F}" type="datetimeFigureOut">
              <a:rPr lang="en-US">
                <a:solidFill>
                  <a:prstClr val="black"/>
                </a:solidFill>
              </a:rPr>
              <a:pPr>
                <a:defRPr/>
              </a:pPr>
              <a:t>5/19/2019</a:t>
            </a:fld>
            <a:endParaRPr lang="en-US" dirty="0">
              <a:solidFill>
                <a:prstClr val="black"/>
              </a:solidFill>
            </a:endParaRPr>
          </a:p>
        </p:txBody>
      </p:sp>
      <p:sp>
        <p:nvSpPr>
          <p:cNvPr id="6" name="Footer Placeholder 5"/>
          <p:cNvSpPr>
            <a:spLocks noGrp="1"/>
          </p:cNvSpPr>
          <p:nvPr>
            <p:ph type="ftr" sz="quarter" idx="11"/>
          </p:nvPr>
        </p:nvSpPr>
        <p:spPr>
          <a:xfrm>
            <a:off x="3133725" y="635636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543425" y="6356360"/>
            <a:ext cx="2133600" cy="365125"/>
          </a:xfrm>
          <a:prstGeom prst="rect">
            <a:avLst/>
          </a:prstGeom>
        </p:spPr>
        <p:txBody>
          <a:bodyPr/>
          <a:lstStyle>
            <a:lvl1pPr>
              <a:defRPr smtClean="0">
                <a:latin typeface="Corbel"/>
                <a:cs typeface="Corbel"/>
              </a:defRPr>
            </a:lvl1pPr>
          </a:lstStyle>
          <a:p>
            <a:pPr>
              <a:defRPr/>
            </a:pPr>
            <a:fld id="{491E541E-43C1-904D-AB37-1E562F6E956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2378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0"/>
            <a:ext cx="6616697"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0" y="968375"/>
            <a:ext cx="6616697" cy="375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90" y="5367338"/>
            <a:ext cx="661669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71525" y="635636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25CDAB61-4B74-6248-9011-90945B56CA6A}" type="datetimeFigureOut">
              <a:rPr lang="en-US">
                <a:solidFill>
                  <a:prstClr val="black"/>
                </a:solidFill>
              </a:rPr>
              <a:pPr>
                <a:defRPr/>
              </a:pPr>
              <a:t>5/19/2019</a:t>
            </a:fld>
            <a:endParaRPr lang="en-US" dirty="0">
              <a:solidFill>
                <a:prstClr val="black"/>
              </a:solidFill>
            </a:endParaRPr>
          </a:p>
        </p:txBody>
      </p:sp>
      <p:sp>
        <p:nvSpPr>
          <p:cNvPr id="6" name="Footer Placeholder 5"/>
          <p:cNvSpPr>
            <a:spLocks noGrp="1"/>
          </p:cNvSpPr>
          <p:nvPr>
            <p:ph type="ftr" sz="quarter" idx="11"/>
          </p:nvPr>
        </p:nvSpPr>
        <p:spPr>
          <a:xfrm>
            <a:off x="3133725" y="635636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275388" y="6356360"/>
            <a:ext cx="2133600" cy="365125"/>
          </a:xfrm>
          <a:prstGeom prst="rect">
            <a:avLst/>
          </a:prstGeom>
        </p:spPr>
        <p:txBody>
          <a:bodyPr/>
          <a:lstStyle>
            <a:lvl1pPr>
              <a:defRPr smtClean="0">
                <a:latin typeface="Corbel"/>
                <a:cs typeface="Corbel"/>
              </a:defRPr>
            </a:lvl1pPr>
          </a:lstStyle>
          <a:p>
            <a:pPr>
              <a:defRPr/>
            </a:pPr>
            <a:fld id="{8FFFDC0A-B599-044F-94DC-84B2EF51D25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8852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9" name="Title 8"/>
          <p:cNvSpPr>
            <a:spLocks noGrp="1"/>
          </p:cNvSpPr>
          <p:nvPr>
            <p:ph type="title"/>
          </p:nvPr>
        </p:nvSpPr>
        <p:spPr>
          <a:xfrm>
            <a:off x="457200" y="173927"/>
            <a:ext cx="8382000" cy="892885"/>
          </a:xfrm>
          <a:prstGeom prst="rect">
            <a:avLst/>
          </a:prstGeom>
        </p:spPr>
        <p:txBody>
          <a:bodyPr>
            <a:normAutofit/>
          </a:bodyPr>
          <a:lstStyle>
            <a:lvl1pPr>
              <a:defRPr lang="en-US" sz="2400"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1" name="Text Placeholder 10"/>
          <p:cNvSpPr>
            <a:spLocks noGrp="1"/>
          </p:cNvSpPr>
          <p:nvPr>
            <p:ph type="body" sz="quarter" idx="10"/>
          </p:nvPr>
        </p:nvSpPr>
        <p:spPr>
          <a:xfrm>
            <a:off x="457200" y="1371601"/>
            <a:ext cx="836295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1180531"/>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Footer Placeholder 2"/>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r>
              <a:rPr lang="en-US">
                <a:solidFill>
                  <a:prstClr val="black"/>
                </a:solidFill>
              </a:rPr>
              <a:t>#PeerView</a:t>
            </a:r>
            <a:endParaRPr lang="en-US" dirty="0">
              <a:solidFill>
                <a:prstClr val="black"/>
              </a:solidFill>
            </a:endParaRPr>
          </a:p>
        </p:txBody>
      </p:sp>
    </p:spTree>
    <p:extLst>
      <p:ext uri="{BB962C8B-B14F-4D97-AF65-F5344CB8AC3E}">
        <p14:creationId xmlns:p14="http://schemas.microsoft.com/office/powerpoint/2010/main" val="701903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58149-5450-40AD-9640-7C93E42CEB72}" type="datetimeFigureOut">
              <a:rPr lang="en-US" smtClean="0">
                <a:solidFill>
                  <a:prstClr val="black"/>
                </a:solidFill>
              </a:rPr>
              <a:pPr/>
              <a:t>5/19/2019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99CA6-A1A9-47C6-B618-207811CDA3B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26944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amp;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4388" y="552450"/>
            <a:ext cx="7749540" cy="485776"/>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bg2">
                    <a:lumMod val="50000"/>
                  </a:schemeClr>
                </a:solidFill>
              </a:defRPr>
            </a:lvl1pPr>
          </a:lstStyle>
          <a:p>
            <a:fld id="{2371558E-D557-466C-8EF5-75EBC1094B80}" type="slidenum">
              <a:rPr lang="en-US" smtClean="0">
                <a:solidFill>
                  <a:srgbClr val="E7E6E6">
                    <a:lumMod val="50000"/>
                  </a:srgbClr>
                </a:solidFill>
              </a:rPr>
              <a:pPr/>
              <a:t>‹#›</a:t>
            </a:fld>
            <a:endParaRPr lang="en-US">
              <a:solidFill>
                <a:srgbClr val="E7E6E6">
                  <a:lumMod val="50000"/>
                </a:srgbClr>
              </a:solidFill>
            </a:endParaRPr>
          </a:p>
        </p:txBody>
      </p:sp>
      <p:sp>
        <p:nvSpPr>
          <p:cNvPr id="4" name="Text Placeholder 3"/>
          <p:cNvSpPr>
            <a:spLocks noGrp="1"/>
          </p:cNvSpPr>
          <p:nvPr>
            <p:ph type="body" sz="quarter" idx="13"/>
          </p:nvPr>
        </p:nvSpPr>
        <p:spPr>
          <a:xfrm>
            <a:off x="814388" y="1413404"/>
            <a:ext cx="7749540" cy="4368800"/>
          </a:xfrm>
          <a:prstGeom prst="rect">
            <a:avLst/>
          </a:prstGeom>
        </p:spPr>
        <p:txBody>
          <a:bodyPr/>
          <a:lstStyle>
            <a:lvl1pPr>
              <a:lnSpc>
                <a:spcPct val="100000"/>
              </a:lnSpc>
              <a:spcBef>
                <a:spcPts val="1050"/>
              </a:spcBef>
              <a:buClr>
                <a:schemeClr val="accent1"/>
              </a:buClr>
              <a:defRPr sz="1800"/>
            </a:lvl1pPr>
            <a:lvl2pPr marL="514350" indent="-171450">
              <a:lnSpc>
                <a:spcPct val="100000"/>
              </a:lnSpc>
              <a:spcBef>
                <a:spcPts val="450"/>
              </a:spcBef>
              <a:buFont typeface="Century Gothic" panose="020B0502020202020204" pitchFamily="34" charset="0"/>
              <a:buChar char="–"/>
              <a:defRPr sz="1500"/>
            </a:lvl2pPr>
            <a:lvl3pPr>
              <a:lnSpc>
                <a:spcPct val="100000"/>
              </a:lnSpc>
              <a:spcBef>
                <a:spcPts val="375"/>
              </a:spcBef>
              <a:defRPr sz="1350"/>
            </a:lvl3pPr>
            <a:lvl4pPr marL="1200150" indent="-171450">
              <a:lnSpc>
                <a:spcPct val="100000"/>
              </a:lnSpc>
              <a:spcBef>
                <a:spcPts val="300"/>
              </a:spcBef>
              <a:buFont typeface="Century Gothic" panose="020B0502020202020204" pitchFamily="34" charset="0"/>
              <a:buChar char="–"/>
              <a:defRPr sz="1200"/>
            </a:lvl4pPr>
            <a:lvl5pPr>
              <a:lnSpc>
                <a:spcPct val="100000"/>
              </a:lnSpc>
              <a:spcBef>
                <a:spcPts val="3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873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Blank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2">
                    <a:lumMod val="50000"/>
                  </a:schemeClr>
                </a:solidFill>
              </a:defRPr>
            </a:lvl1pPr>
          </a:lstStyle>
          <a:p>
            <a:fld id="{2371558E-D557-466C-8EF5-75EBC1094B80}" type="slidenum">
              <a:rPr lang="en-US" smtClean="0">
                <a:solidFill>
                  <a:srgbClr val="E7E6E6">
                    <a:lumMod val="50000"/>
                  </a:srgbClr>
                </a:solidFill>
              </a:rPr>
              <a:pPr/>
              <a:t>‹#›</a:t>
            </a:fld>
            <a:endParaRPr lang="en-US">
              <a:solidFill>
                <a:srgbClr val="E7E6E6">
                  <a:lumMod val="50000"/>
                </a:srgbClr>
              </a:solidFill>
            </a:endParaRPr>
          </a:p>
        </p:txBody>
      </p:sp>
    </p:spTree>
    <p:extLst>
      <p:ext uri="{BB962C8B-B14F-4D97-AF65-F5344CB8AC3E}">
        <p14:creationId xmlns:p14="http://schemas.microsoft.com/office/powerpoint/2010/main" val="40173029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p:nvSpPr>
        <p:spPr>
          <a:xfrm>
            <a:off x="363539" y="0"/>
            <a:ext cx="153987" cy="1690688"/>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363539" y="1690690"/>
            <a:ext cx="153987" cy="1804987"/>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363539" y="3495677"/>
            <a:ext cx="153987" cy="2549525"/>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1459421" y="2194897"/>
            <a:ext cx="6949679" cy="1470025"/>
          </a:xfrm>
        </p:spPr>
        <p:txBody>
          <a:bodyPr>
            <a:normAutofit/>
          </a:bodyPr>
          <a:lstStyle>
            <a:lvl1pPr algn="l">
              <a:defRPr sz="4000" b="1" i="0">
                <a:latin typeface="Georgia"/>
                <a:cs typeface="Georgia"/>
              </a:defRPr>
            </a:lvl1pPr>
          </a:lstStyle>
          <a:p>
            <a:r>
              <a:rPr lang="en-US"/>
              <a:t>Click to edit Master title style</a:t>
            </a:r>
            <a:endParaRPr lang="en-US" dirty="0"/>
          </a:p>
        </p:txBody>
      </p:sp>
      <p:sp>
        <p:nvSpPr>
          <p:cNvPr id="3" name="Subtitle 2"/>
          <p:cNvSpPr>
            <a:spLocks noGrp="1"/>
          </p:cNvSpPr>
          <p:nvPr>
            <p:ph type="subTitle" idx="1"/>
          </p:nvPr>
        </p:nvSpPr>
        <p:spPr>
          <a:xfrm>
            <a:off x="724710" y="4292600"/>
            <a:ext cx="7684390" cy="1752600"/>
          </a:xfrm>
        </p:spPr>
        <p:txBody>
          <a:bodyPr>
            <a:normAutofit/>
          </a:bodyPr>
          <a:lstStyle>
            <a:lvl1pPr marL="0" indent="0" algn="l">
              <a:buNone/>
              <a:defRPr sz="1800" b="0" i="0">
                <a:solidFill>
                  <a:srgbClr val="000000"/>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MSK_logo_bevl_hor_r_pos_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489" y="771301"/>
            <a:ext cx="3011524" cy="914431"/>
          </a:xfrm>
          <a:prstGeom prst="rect">
            <a:avLst/>
          </a:prstGeom>
        </p:spPr>
      </p:pic>
    </p:spTree>
    <p:extLst>
      <p:ext uri="{BB962C8B-B14F-4D97-AF65-F5344CB8AC3E}">
        <p14:creationId xmlns:p14="http://schemas.microsoft.com/office/powerpoint/2010/main" val="5853464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363539"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363539"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363539"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65629" y="297658"/>
            <a:ext cx="7679871" cy="782662"/>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765629" y="1202968"/>
            <a:ext cx="767987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765175" y="6356352"/>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DB103F7-F532-7E41-A643-14513E3B0DC9}" type="datetimeFigureOut">
              <a:rPr lang="en-US">
                <a:solidFill>
                  <a:prstClr val="black"/>
                </a:solidFill>
              </a:rPr>
              <a:pPr>
                <a:defRPr/>
              </a:pPr>
              <a:t>5/19/2019</a:t>
            </a:fld>
            <a:endParaRPr lang="en-US">
              <a:solidFill>
                <a:prstClr val="black"/>
              </a:solidFill>
            </a:endParaRPr>
          </a:p>
        </p:txBody>
      </p:sp>
      <p:sp>
        <p:nvSpPr>
          <p:cNvPr id="8" name="Footer Placeholder 4"/>
          <p:cNvSpPr>
            <a:spLocks noGrp="1"/>
          </p:cNvSpPr>
          <p:nvPr>
            <p:ph type="ftr" sz="quarter" idx="11"/>
          </p:nvPr>
        </p:nvSpPr>
        <p:spPr>
          <a:xfrm>
            <a:off x="3160713" y="6356352"/>
            <a:ext cx="28956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311900" y="6356352"/>
            <a:ext cx="2133600" cy="365125"/>
          </a:xfrm>
          <a:prstGeom prst="rect">
            <a:avLst/>
          </a:prstGeom>
        </p:spPr>
        <p:txBody>
          <a:bodyPr/>
          <a:lstStyle>
            <a:lvl1pPr>
              <a:defRPr/>
            </a:lvl1pPr>
          </a:lstStyle>
          <a:p>
            <a:pPr>
              <a:defRPr/>
            </a:pPr>
            <a:fld id="{612E4D73-AB55-8D45-A235-151C299D4D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59578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363539"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363539"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363539"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60184" y="330701"/>
            <a:ext cx="7649030" cy="75193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0185" y="1223452"/>
            <a:ext cx="37120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23452"/>
            <a:ext cx="37610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760414" y="6356352"/>
            <a:ext cx="1960562"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44A5B27C-8795-E84E-9259-35C391223D80}" type="datetimeFigureOut">
              <a:rPr lang="en-US">
                <a:solidFill>
                  <a:prstClr val="black"/>
                </a:solidFill>
              </a:rPr>
              <a:pPr>
                <a:defRPr/>
              </a:pPr>
              <a:t>5/19/2019</a:t>
            </a:fld>
            <a:endParaRPr lang="en-US" dirty="0">
              <a:solidFill>
                <a:prstClr val="black"/>
              </a:solidFill>
            </a:endParaRPr>
          </a:p>
        </p:txBody>
      </p:sp>
      <p:sp>
        <p:nvSpPr>
          <p:cNvPr id="9" name="Footer Placeholder 5"/>
          <p:cNvSpPr>
            <a:spLocks noGrp="1"/>
          </p:cNvSpPr>
          <p:nvPr>
            <p:ph type="ftr" sz="quarter" idx="11"/>
          </p:nvPr>
        </p:nvSpPr>
        <p:spPr>
          <a:xfrm>
            <a:off x="3043238" y="6356352"/>
            <a:ext cx="2895600" cy="365125"/>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6275388" y="6356352"/>
            <a:ext cx="2133600" cy="365125"/>
          </a:xfrm>
          <a:prstGeom prst="rect">
            <a:avLst/>
          </a:prstGeom>
        </p:spPr>
        <p:txBody>
          <a:bodyPr/>
          <a:lstStyle>
            <a:lvl1pPr>
              <a:defRPr smtClean="0">
                <a:latin typeface="Corbel"/>
                <a:cs typeface="Corbel"/>
              </a:defRPr>
            </a:lvl1pPr>
          </a:lstStyle>
          <a:p>
            <a:pPr>
              <a:defRPr/>
            </a:pPr>
            <a:fld id="{36883920-E7F9-7D43-A4CA-530CE0F3694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8501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4DCE3E-5F94-4101-9044-CDFFEC416AC7}" type="datetimeFigureOut">
              <a:rPr lang="en-US" smtClean="0"/>
              <a:pPr/>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B9D83-ED10-4323-80E2-DE1AD8CF8D8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2931" y="256040"/>
            <a:ext cx="7647214" cy="81123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2931" y="1429007"/>
            <a:ext cx="37444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2931" y="2068769"/>
            <a:ext cx="37444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9007"/>
            <a:ext cx="37551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068769"/>
            <a:ext cx="37551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52475" y="6356352"/>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70BB889F-615B-A143-81B8-7F50487870FF}" type="datetimeFigureOut">
              <a:rPr lang="en-US">
                <a:solidFill>
                  <a:prstClr val="black"/>
                </a:solidFill>
              </a:rPr>
              <a:pPr>
                <a:defRPr/>
              </a:pPr>
              <a:t>5/19/2019</a:t>
            </a:fld>
            <a:endParaRPr lang="en-US" dirty="0">
              <a:solidFill>
                <a:prstClr val="black"/>
              </a:solidFill>
            </a:endParaRPr>
          </a:p>
        </p:txBody>
      </p:sp>
      <p:sp>
        <p:nvSpPr>
          <p:cNvPr id="8" name="Footer Placeholder 7"/>
          <p:cNvSpPr>
            <a:spLocks noGrp="1"/>
          </p:cNvSpPr>
          <p:nvPr>
            <p:ph type="ftr" sz="quarter" idx="11"/>
          </p:nvPr>
        </p:nvSpPr>
        <p:spPr>
          <a:xfrm>
            <a:off x="3124200" y="6356352"/>
            <a:ext cx="28956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265863" y="6356352"/>
            <a:ext cx="2133600" cy="365125"/>
          </a:xfrm>
          <a:prstGeom prst="rect">
            <a:avLst/>
          </a:prstGeom>
        </p:spPr>
        <p:txBody>
          <a:bodyPr/>
          <a:lstStyle>
            <a:lvl1pPr>
              <a:defRPr smtClean="0">
                <a:latin typeface="Corbel"/>
                <a:cs typeface="Corbel"/>
              </a:defRPr>
            </a:lvl1pPr>
          </a:lstStyle>
          <a:p>
            <a:pPr>
              <a:defRPr/>
            </a:pPr>
            <a:fld id="{BB5FCFC4-4A72-F240-B0FB-BFC271FC492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212451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43380"/>
            <a:ext cx="7647214" cy="948410"/>
          </a:xfrm>
        </p:spPr>
        <p:txBody>
          <a:bodyPr/>
          <a:lstStyle/>
          <a:p>
            <a:r>
              <a:rPr lang="en-US"/>
              <a:t>Click to edit Master title style</a:t>
            </a:r>
          </a:p>
        </p:txBody>
      </p:sp>
      <p:sp>
        <p:nvSpPr>
          <p:cNvPr id="3" name="Date Placeholder 2"/>
          <p:cNvSpPr>
            <a:spLocks noGrp="1"/>
          </p:cNvSpPr>
          <p:nvPr>
            <p:ph type="dt" sz="half" idx="10"/>
          </p:nvPr>
        </p:nvSpPr>
        <p:spPr>
          <a:xfrm>
            <a:off x="762000" y="6356352"/>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D3DDAA1-284A-A446-91F6-E1B13999B2E4}" type="datetimeFigureOut">
              <a:rPr lang="en-US">
                <a:solidFill>
                  <a:prstClr val="black"/>
                </a:solidFill>
              </a:rPr>
              <a:pPr>
                <a:defRPr/>
              </a:pPr>
              <a:t>5/19/2019</a:t>
            </a:fld>
            <a:endParaRPr lang="en-US" dirty="0">
              <a:solidFill>
                <a:prstClr val="black"/>
              </a:solidFill>
            </a:endParaRPr>
          </a:p>
        </p:txBody>
      </p:sp>
      <p:sp>
        <p:nvSpPr>
          <p:cNvPr id="4" name="Footer Placeholder 3"/>
          <p:cNvSpPr>
            <a:spLocks noGrp="1"/>
          </p:cNvSpPr>
          <p:nvPr>
            <p:ph type="ftr" sz="quarter" idx="11"/>
          </p:nvPr>
        </p:nvSpPr>
        <p:spPr>
          <a:xfrm>
            <a:off x="3133725" y="6356352"/>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275388" y="6356352"/>
            <a:ext cx="2133600" cy="365125"/>
          </a:xfrm>
          <a:prstGeom prst="rect">
            <a:avLst/>
          </a:prstGeom>
        </p:spPr>
        <p:txBody>
          <a:bodyPr/>
          <a:lstStyle>
            <a:lvl1pPr>
              <a:defRPr smtClean="0">
                <a:latin typeface="Corbel"/>
                <a:cs typeface="Corbel"/>
              </a:defRPr>
            </a:lvl1pPr>
          </a:lstStyle>
          <a:p>
            <a:pPr>
              <a:defRPr/>
            </a:pPr>
            <a:fld id="{C0C5BB00-F932-804A-A291-523F17D1987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8786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209216"/>
            <a:ext cx="7647214" cy="1859783"/>
          </a:xfrm>
        </p:spPr>
        <p:txBody>
          <a:bodyPr anchor="t">
            <a:noAutofit/>
          </a:bodyP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762000" y="6356352"/>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EBCB026-1BBD-1A4B-8947-A4CEEDC213D8}" type="datetimeFigureOut">
              <a:rPr lang="en-US">
                <a:solidFill>
                  <a:prstClr val="black"/>
                </a:solidFill>
              </a:rPr>
              <a:pPr>
                <a:defRPr/>
              </a:pPr>
              <a:t>5/19/2019</a:t>
            </a:fld>
            <a:endParaRPr lang="en-US" dirty="0">
              <a:solidFill>
                <a:prstClr val="black"/>
              </a:solidFill>
            </a:endParaRPr>
          </a:p>
        </p:txBody>
      </p:sp>
      <p:sp>
        <p:nvSpPr>
          <p:cNvPr id="4" name="Footer Placeholder 3"/>
          <p:cNvSpPr>
            <a:spLocks noGrp="1"/>
          </p:cNvSpPr>
          <p:nvPr>
            <p:ph type="ftr" sz="quarter" idx="11"/>
          </p:nvPr>
        </p:nvSpPr>
        <p:spPr>
          <a:xfrm>
            <a:off x="3133725" y="6356352"/>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275388" y="6356352"/>
            <a:ext cx="2133600" cy="365125"/>
          </a:xfrm>
          <a:prstGeom prst="rect">
            <a:avLst/>
          </a:prstGeom>
        </p:spPr>
        <p:txBody>
          <a:bodyPr/>
          <a:lstStyle>
            <a:lvl1pPr>
              <a:defRPr smtClean="0">
                <a:latin typeface="Corbel"/>
                <a:cs typeface="Corbel"/>
              </a:defRPr>
            </a:lvl1pPr>
          </a:lstStyle>
          <a:p>
            <a:pPr>
              <a:defRPr/>
            </a:pPr>
            <a:fld id="{A70FBAAE-CA8D-D846-A4D7-9307DA162F9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633249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125" y="6356352"/>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19605816-5A7E-BF4F-9C06-305EFF0A5642}" type="datetimeFigureOut">
              <a:rPr lang="en-US">
                <a:solidFill>
                  <a:prstClr val="black"/>
                </a:solidFill>
              </a:rPr>
              <a:pPr>
                <a:defRPr/>
              </a:pPr>
              <a:t>5/19/2019</a:t>
            </a:fld>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4543425" y="6356352"/>
            <a:ext cx="2133600" cy="365125"/>
          </a:xfrm>
          <a:prstGeom prst="rect">
            <a:avLst/>
          </a:prstGeom>
        </p:spPr>
        <p:txBody>
          <a:bodyPr/>
          <a:lstStyle>
            <a:lvl1pPr>
              <a:defRPr smtClean="0">
                <a:latin typeface="Corbel"/>
                <a:cs typeface="Corbel"/>
              </a:defRPr>
            </a:lvl1pPr>
          </a:lstStyle>
          <a:p>
            <a:pPr>
              <a:defRPr/>
            </a:pPr>
            <a:fld id="{8BEECA4E-2AC5-704D-87D0-7F388F33511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01808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2" y="1215514"/>
            <a:ext cx="3118990" cy="747621"/>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163787" y="1215512"/>
            <a:ext cx="4245428" cy="49106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2" y="1963134"/>
            <a:ext cx="3118990" cy="41630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356352"/>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916A90FE-8C5E-E542-8785-B04E515BDF7F}" type="datetimeFigureOut">
              <a:rPr lang="en-US">
                <a:solidFill>
                  <a:prstClr val="black"/>
                </a:solidFill>
              </a:rPr>
              <a:pPr>
                <a:defRPr/>
              </a:pPr>
              <a:t>5/19/2019</a:t>
            </a:fld>
            <a:endParaRPr lang="en-US" dirty="0">
              <a:solidFill>
                <a:prstClr val="black"/>
              </a:solidFill>
            </a:endParaRPr>
          </a:p>
        </p:txBody>
      </p:sp>
      <p:sp>
        <p:nvSpPr>
          <p:cNvPr id="6" name="Footer Placeholder 5"/>
          <p:cNvSpPr>
            <a:spLocks noGrp="1"/>
          </p:cNvSpPr>
          <p:nvPr>
            <p:ph type="ftr" sz="quarter" idx="11"/>
          </p:nvPr>
        </p:nvSpPr>
        <p:spPr>
          <a:xfrm>
            <a:off x="3133725" y="6356352"/>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543425" y="6356352"/>
            <a:ext cx="2133600" cy="365125"/>
          </a:xfrm>
          <a:prstGeom prst="rect">
            <a:avLst/>
          </a:prstGeom>
        </p:spPr>
        <p:txBody>
          <a:bodyPr/>
          <a:lstStyle>
            <a:lvl1pPr>
              <a:defRPr smtClean="0">
                <a:latin typeface="Corbel"/>
                <a:cs typeface="Corbel"/>
              </a:defRPr>
            </a:lvl1pPr>
          </a:lstStyle>
          <a:p>
            <a:pPr>
              <a:defRPr/>
            </a:pPr>
            <a:fld id="{491E541E-43C1-904D-AB37-1E562F6E956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1921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616697"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68375"/>
            <a:ext cx="6616697" cy="375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661669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71525" y="6356352"/>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25CDAB61-4B74-6248-9011-90945B56CA6A}" type="datetimeFigureOut">
              <a:rPr lang="en-US">
                <a:solidFill>
                  <a:prstClr val="black"/>
                </a:solidFill>
              </a:rPr>
              <a:pPr>
                <a:defRPr/>
              </a:pPr>
              <a:t>5/19/2019</a:t>
            </a:fld>
            <a:endParaRPr lang="en-US" dirty="0">
              <a:solidFill>
                <a:prstClr val="black"/>
              </a:solidFill>
            </a:endParaRPr>
          </a:p>
        </p:txBody>
      </p:sp>
      <p:sp>
        <p:nvSpPr>
          <p:cNvPr id="6" name="Footer Placeholder 5"/>
          <p:cNvSpPr>
            <a:spLocks noGrp="1"/>
          </p:cNvSpPr>
          <p:nvPr>
            <p:ph type="ftr" sz="quarter" idx="11"/>
          </p:nvPr>
        </p:nvSpPr>
        <p:spPr>
          <a:xfrm>
            <a:off x="3133725" y="6356352"/>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275388" y="6356352"/>
            <a:ext cx="2133600" cy="365125"/>
          </a:xfrm>
          <a:prstGeom prst="rect">
            <a:avLst/>
          </a:prstGeom>
        </p:spPr>
        <p:txBody>
          <a:bodyPr/>
          <a:lstStyle>
            <a:lvl1pPr>
              <a:defRPr smtClean="0">
                <a:latin typeface="Corbel"/>
                <a:cs typeface="Corbel"/>
              </a:defRPr>
            </a:lvl1pPr>
          </a:lstStyle>
          <a:p>
            <a:pPr>
              <a:defRPr/>
            </a:pPr>
            <a:fld id="{8FFFDC0A-B599-044F-94DC-84B2EF51D25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19460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9" name="Title 8"/>
          <p:cNvSpPr>
            <a:spLocks noGrp="1"/>
          </p:cNvSpPr>
          <p:nvPr>
            <p:ph type="title"/>
          </p:nvPr>
        </p:nvSpPr>
        <p:spPr>
          <a:xfrm>
            <a:off x="457200" y="173919"/>
            <a:ext cx="8382000" cy="892885"/>
          </a:xfrm>
          <a:prstGeom prst="rect">
            <a:avLst/>
          </a:prstGeom>
        </p:spPr>
        <p:txBody>
          <a:bodyPr>
            <a:normAutofit/>
          </a:bodyPr>
          <a:lstStyle>
            <a:lvl1pPr>
              <a:defRPr lang="en-US" sz="2400"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1" name="Text Placeholder 10"/>
          <p:cNvSpPr>
            <a:spLocks noGrp="1"/>
          </p:cNvSpPr>
          <p:nvPr>
            <p:ph type="body" sz="quarter" idx="10"/>
          </p:nvPr>
        </p:nvSpPr>
        <p:spPr>
          <a:xfrm>
            <a:off x="457200" y="1371601"/>
            <a:ext cx="836295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1180531"/>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Footer Placeholder 2"/>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r>
              <a:rPr lang="en-US">
                <a:solidFill>
                  <a:prstClr val="black"/>
                </a:solidFill>
              </a:rPr>
              <a:t>#PeerView</a:t>
            </a:r>
            <a:endParaRPr lang="en-US" dirty="0">
              <a:solidFill>
                <a:prstClr val="black"/>
              </a:solidFill>
            </a:endParaRPr>
          </a:p>
        </p:txBody>
      </p:sp>
    </p:spTree>
    <p:extLst>
      <p:ext uri="{BB962C8B-B14F-4D97-AF65-F5344CB8AC3E}">
        <p14:creationId xmlns:p14="http://schemas.microsoft.com/office/powerpoint/2010/main" val="29604683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58149-5450-40AD-9640-7C93E42CEB72}" type="datetimeFigureOut">
              <a:rPr lang="en-US" smtClean="0">
                <a:solidFill>
                  <a:prstClr val="black"/>
                </a:solidFill>
              </a:rPr>
              <a:pPr/>
              <a:t>5/19/2019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99CA6-A1A9-47C6-B618-207811CDA3B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46939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tle &amp;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4388" y="552450"/>
            <a:ext cx="7749540" cy="485776"/>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bg2">
                    <a:lumMod val="50000"/>
                  </a:schemeClr>
                </a:solidFill>
              </a:defRPr>
            </a:lvl1pPr>
          </a:lstStyle>
          <a:p>
            <a:fld id="{2371558E-D557-466C-8EF5-75EBC1094B80}" type="slidenum">
              <a:rPr lang="en-US" smtClean="0">
                <a:solidFill>
                  <a:srgbClr val="E7E6E6">
                    <a:lumMod val="50000"/>
                  </a:srgbClr>
                </a:solidFill>
              </a:rPr>
              <a:pPr/>
              <a:t>‹#›</a:t>
            </a:fld>
            <a:endParaRPr lang="en-US">
              <a:solidFill>
                <a:srgbClr val="E7E6E6">
                  <a:lumMod val="50000"/>
                </a:srgbClr>
              </a:solidFill>
            </a:endParaRPr>
          </a:p>
        </p:txBody>
      </p:sp>
      <p:sp>
        <p:nvSpPr>
          <p:cNvPr id="4" name="Text Placeholder 3"/>
          <p:cNvSpPr>
            <a:spLocks noGrp="1"/>
          </p:cNvSpPr>
          <p:nvPr>
            <p:ph type="body" sz="quarter" idx="13"/>
          </p:nvPr>
        </p:nvSpPr>
        <p:spPr>
          <a:xfrm>
            <a:off x="814388" y="1413404"/>
            <a:ext cx="7749540" cy="4368800"/>
          </a:xfrm>
          <a:prstGeom prst="rect">
            <a:avLst/>
          </a:prstGeom>
        </p:spPr>
        <p:txBody>
          <a:bodyPr/>
          <a:lstStyle>
            <a:lvl1pPr>
              <a:lnSpc>
                <a:spcPct val="100000"/>
              </a:lnSpc>
              <a:spcBef>
                <a:spcPts val="1050"/>
              </a:spcBef>
              <a:buClr>
                <a:schemeClr val="accent1"/>
              </a:buClr>
              <a:defRPr sz="1800"/>
            </a:lvl1pPr>
            <a:lvl2pPr marL="514350" indent="-171450">
              <a:lnSpc>
                <a:spcPct val="100000"/>
              </a:lnSpc>
              <a:spcBef>
                <a:spcPts val="450"/>
              </a:spcBef>
              <a:buFont typeface="Century Gothic" panose="020B0502020202020204" pitchFamily="34" charset="0"/>
              <a:buChar char="–"/>
              <a:defRPr sz="1500"/>
            </a:lvl2pPr>
            <a:lvl3pPr>
              <a:lnSpc>
                <a:spcPct val="100000"/>
              </a:lnSpc>
              <a:spcBef>
                <a:spcPts val="375"/>
              </a:spcBef>
              <a:defRPr sz="1350"/>
            </a:lvl3pPr>
            <a:lvl4pPr marL="1200150" indent="-171450">
              <a:lnSpc>
                <a:spcPct val="100000"/>
              </a:lnSpc>
              <a:spcBef>
                <a:spcPts val="300"/>
              </a:spcBef>
              <a:buFont typeface="Century Gothic" panose="020B0502020202020204" pitchFamily="34" charset="0"/>
              <a:buChar char="–"/>
              <a:defRPr sz="1200"/>
            </a:lvl4pPr>
            <a:lvl5pPr>
              <a:lnSpc>
                <a:spcPct val="100000"/>
              </a:lnSpc>
              <a:spcBef>
                <a:spcPts val="3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2879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Blank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2">
                    <a:lumMod val="50000"/>
                  </a:schemeClr>
                </a:solidFill>
              </a:defRPr>
            </a:lvl1pPr>
          </a:lstStyle>
          <a:p>
            <a:fld id="{2371558E-D557-466C-8EF5-75EBC1094B80}" type="slidenum">
              <a:rPr lang="en-US" smtClean="0">
                <a:solidFill>
                  <a:srgbClr val="E7E6E6">
                    <a:lumMod val="50000"/>
                  </a:srgbClr>
                </a:solidFill>
              </a:rPr>
              <a:pPr/>
              <a:t>‹#›</a:t>
            </a:fld>
            <a:endParaRPr lang="en-US">
              <a:solidFill>
                <a:srgbClr val="E7E6E6">
                  <a:lumMod val="50000"/>
                </a:srgbClr>
              </a:solidFill>
            </a:endParaRPr>
          </a:p>
        </p:txBody>
      </p:sp>
    </p:spTree>
    <p:extLst>
      <p:ext uri="{BB962C8B-B14F-4D97-AF65-F5344CB8AC3E}">
        <p14:creationId xmlns:p14="http://schemas.microsoft.com/office/powerpoint/2010/main" val="209649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4DCE3E-5F94-4101-9044-CDFFEC416AC7}" type="datetimeFigureOut">
              <a:rPr lang="en-US" smtClean="0"/>
              <a:pPr/>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B9D83-ED10-4323-80E2-DE1AD8CF8D8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368" y="2743200"/>
            <a:ext cx="7827264" cy="1371600"/>
          </a:xfrm>
        </p:spPr>
        <p:txBody>
          <a:bodyPr lIns="0" rIns="0" anchor="b" anchorCtr="0">
            <a:noAutofit/>
          </a:bodyPr>
          <a:lstStyle>
            <a:lvl1pPr algn="l">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8368" y="4114800"/>
            <a:ext cx="7827264" cy="685800"/>
          </a:xfrm>
        </p:spPr>
        <p:txBody>
          <a:bodyPr lIns="0" tIns="228600" rIns="0">
            <a:normAutofit/>
          </a:bodyPr>
          <a:lstStyle>
            <a:lvl1pPr marL="0" indent="0" algn="l">
              <a:spcBef>
                <a:spcPts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grpSp>
        <p:nvGrpSpPr>
          <p:cNvPr id="20" name="Group 30"/>
          <p:cNvGrpSpPr>
            <a:grpSpLocks/>
          </p:cNvGrpSpPr>
          <p:nvPr/>
        </p:nvGrpSpPr>
        <p:grpSpPr bwMode="auto">
          <a:xfrm>
            <a:off x="658813" y="684213"/>
            <a:ext cx="1263650" cy="1379537"/>
            <a:chOff x="3293" y="737"/>
            <a:chExt cx="796" cy="867"/>
          </a:xfrm>
        </p:grpSpPr>
        <p:sp>
          <p:nvSpPr>
            <p:cNvPr id="21" name="Freeform 19"/>
            <p:cNvSpPr>
              <a:spLocks noEditPoints="1"/>
            </p:cNvSpPr>
            <p:nvPr/>
          </p:nvSpPr>
          <p:spPr bwMode="auto">
            <a:xfrm>
              <a:off x="3413" y="1159"/>
              <a:ext cx="556" cy="445"/>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0046AD"/>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22" name="Freeform 20"/>
            <p:cNvSpPr>
              <a:spLocks/>
            </p:cNvSpPr>
            <p:nvPr/>
          </p:nvSpPr>
          <p:spPr bwMode="auto">
            <a:xfrm>
              <a:off x="3456" y="939"/>
              <a:ext cx="118" cy="149"/>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23" name="Freeform 21"/>
            <p:cNvSpPr>
              <a:spLocks noEditPoints="1"/>
            </p:cNvSpPr>
            <p:nvPr/>
          </p:nvSpPr>
          <p:spPr bwMode="auto">
            <a:xfrm>
              <a:off x="3588" y="939"/>
              <a:ext cx="65" cy="149"/>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24" name="Freeform 22"/>
            <p:cNvSpPr>
              <a:spLocks/>
            </p:cNvSpPr>
            <p:nvPr/>
          </p:nvSpPr>
          <p:spPr bwMode="auto">
            <a:xfrm>
              <a:off x="3677" y="939"/>
              <a:ext cx="172" cy="152"/>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25" name="Freeform 23"/>
            <p:cNvSpPr>
              <a:spLocks/>
            </p:cNvSpPr>
            <p:nvPr/>
          </p:nvSpPr>
          <p:spPr bwMode="auto">
            <a:xfrm>
              <a:off x="3869" y="939"/>
              <a:ext cx="64" cy="149"/>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26" name="Freeform 24"/>
            <p:cNvSpPr>
              <a:spLocks/>
            </p:cNvSpPr>
            <p:nvPr/>
          </p:nvSpPr>
          <p:spPr bwMode="auto">
            <a:xfrm>
              <a:off x="3943" y="935"/>
              <a:ext cx="146"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27" name="Freeform 25"/>
            <p:cNvSpPr>
              <a:spLocks/>
            </p:cNvSpPr>
            <p:nvPr/>
          </p:nvSpPr>
          <p:spPr bwMode="auto">
            <a:xfrm>
              <a:off x="3293" y="935"/>
              <a:ext cx="146"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28" name="Freeform 26"/>
            <p:cNvSpPr>
              <a:spLocks/>
            </p:cNvSpPr>
            <p:nvPr/>
          </p:nvSpPr>
          <p:spPr bwMode="auto">
            <a:xfrm>
              <a:off x="3357" y="740"/>
              <a:ext cx="201" cy="151"/>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29" name="Freeform 27"/>
            <p:cNvSpPr>
              <a:spLocks noEditPoints="1"/>
            </p:cNvSpPr>
            <p:nvPr/>
          </p:nvSpPr>
          <p:spPr bwMode="auto">
            <a:xfrm>
              <a:off x="3566" y="738"/>
              <a:ext cx="166" cy="149"/>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30" name="Freeform 28"/>
            <p:cNvSpPr>
              <a:spLocks/>
            </p:cNvSpPr>
            <p:nvPr/>
          </p:nvSpPr>
          <p:spPr bwMode="auto">
            <a:xfrm>
              <a:off x="3703" y="740"/>
              <a:ext cx="163" cy="147"/>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31" name="Freeform 29"/>
            <p:cNvSpPr>
              <a:spLocks noEditPoints="1"/>
            </p:cNvSpPr>
            <p:nvPr/>
          </p:nvSpPr>
          <p:spPr bwMode="auto">
            <a:xfrm>
              <a:off x="3860" y="737"/>
              <a:ext cx="164" cy="154"/>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grpSp>
    </p:spTree>
    <p:extLst>
      <p:ext uri="{BB962C8B-B14F-4D97-AF65-F5344CB8AC3E}">
        <p14:creationId xmlns:p14="http://schemas.microsoft.com/office/powerpoint/2010/main" val="96130815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black"/>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black"/>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black"/>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black"/>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black"/>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black"/>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black"/>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black"/>
                  </a:solidFill>
                </a:endParaRPr>
              </a:p>
            </p:txBody>
          </p:sp>
        </p:grpSp>
      </p:grpSp>
    </p:spTree>
    <p:extLst>
      <p:ext uri="{BB962C8B-B14F-4D97-AF65-F5344CB8AC3E}">
        <p14:creationId xmlns:p14="http://schemas.microsoft.com/office/powerpoint/2010/main" val="353622298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Mayo Reduced Si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316736" y="1673352"/>
            <a:ext cx="65288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black"/>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black"/>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black"/>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black"/>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black"/>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black"/>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black"/>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black"/>
                  </a:solidFill>
                </a:endParaRPr>
              </a:p>
            </p:txBody>
          </p:sp>
        </p:grpSp>
      </p:grpSp>
    </p:spTree>
    <p:extLst>
      <p:ext uri="{BB962C8B-B14F-4D97-AF65-F5344CB8AC3E}">
        <p14:creationId xmlns:p14="http://schemas.microsoft.com/office/powerpoint/2010/main" val="199177845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8368" y="2743200"/>
            <a:ext cx="7827264" cy="1371600"/>
          </a:xfrm>
        </p:spPr>
        <p:txBody>
          <a:bodyPr anchor="b" anchorCtr="0"/>
          <a:lstStyle>
            <a:lvl1pPr algn="l">
              <a:defRPr sz="36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58368" y="4114800"/>
            <a:ext cx="7827264" cy="685800"/>
          </a:xfrm>
        </p:spPr>
        <p:txBody>
          <a:bodyPr anchor="t" anchorCtr="0"/>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black"/>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black"/>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black"/>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black"/>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black"/>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black"/>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black"/>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black"/>
                  </a:solidFill>
                </a:endParaRPr>
              </a:p>
            </p:txBody>
          </p:sp>
        </p:grpSp>
      </p:grpSp>
    </p:spTree>
    <p:extLst>
      <p:ext uri="{BB962C8B-B14F-4D97-AF65-F5344CB8AC3E}">
        <p14:creationId xmlns:p14="http://schemas.microsoft.com/office/powerpoint/2010/main" val="219779688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6" name="Footer Placeholder 5"/>
          <p:cNvSpPr>
            <a:spLocks noGrp="1"/>
          </p:cNvSpPr>
          <p:nvPr>
            <p:ph type="ftr" sz="quarter" idx="11"/>
          </p:nvPr>
        </p:nvSpPr>
        <p:spPr/>
        <p:txBody>
          <a:bodyPr/>
          <a:lstStyle/>
          <a:p>
            <a:endParaRPr lang="en-US" dirty="0">
              <a:solidFill>
                <a:srgbClr val="BDD7FF">
                  <a:lumMod val="75000"/>
                </a:srgbClr>
              </a:solidFill>
            </a:endParaRPr>
          </a:p>
        </p:txBody>
      </p:sp>
      <p:sp>
        <p:nvSpPr>
          <p:cNvPr id="7" name="Slide Number Placeholder 6"/>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black"/>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black"/>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black"/>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black"/>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black"/>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black"/>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black"/>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black"/>
                  </a:solidFill>
                </a:endParaRPr>
              </a:p>
            </p:txBody>
          </p:sp>
        </p:grpSp>
      </p:grpSp>
    </p:spTree>
    <p:extLst>
      <p:ext uri="{BB962C8B-B14F-4D97-AF65-F5344CB8AC3E}">
        <p14:creationId xmlns:p14="http://schemas.microsoft.com/office/powerpoint/2010/main" val="299425360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8368"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8368"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8" name="Footer Placeholder 7"/>
          <p:cNvSpPr>
            <a:spLocks noGrp="1"/>
          </p:cNvSpPr>
          <p:nvPr>
            <p:ph type="ftr" sz="quarter" idx="11"/>
          </p:nvPr>
        </p:nvSpPr>
        <p:spPr/>
        <p:txBody>
          <a:bodyPr/>
          <a:lstStyle/>
          <a:p>
            <a:endParaRPr lang="en-US" dirty="0">
              <a:solidFill>
                <a:srgbClr val="BDD7FF">
                  <a:lumMod val="75000"/>
                </a:srgbClr>
              </a:solidFill>
            </a:endParaRPr>
          </a:p>
        </p:txBody>
      </p:sp>
      <p:sp>
        <p:nvSpPr>
          <p:cNvPr id="9" name="Slide Number Placeholder 8"/>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grpSp>
        <p:nvGrpSpPr>
          <p:cNvPr id="22" name="Group 21"/>
          <p:cNvGrpSpPr/>
          <p:nvPr/>
        </p:nvGrpSpPr>
        <p:grpSpPr>
          <a:xfrm>
            <a:off x="120650" y="6299200"/>
            <a:ext cx="420688" cy="458788"/>
            <a:chOff x="120650" y="6299200"/>
            <a:chExt cx="420688" cy="458788"/>
          </a:xfrm>
          <a:solidFill>
            <a:srgbClr val="FFFFFF"/>
          </a:solidFill>
        </p:grpSpPr>
        <p:sp>
          <p:nvSpPr>
            <p:cNvPr id="3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grpSp>
          <p:nvGrpSpPr>
            <p:cNvPr id="36" name="Group 35"/>
            <p:cNvGrpSpPr/>
            <p:nvPr userDrawn="1"/>
          </p:nvGrpSpPr>
          <p:grpSpPr>
            <a:xfrm>
              <a:off x="120650" y="6299200"/>
              <a:ext cx="420688" cy="187326"/>
              <a:chOff x="120650" y="6299200"/>
              <a:chExt cx="420688" cy="187326"/>
            </a:xfrm>
            <a:grpFill/>
          </p:grpSpPr>
          <p:sp>
            <p:nvSpPr>
              <p:cNvPr id="3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black"/>
                  </a:solidFill>
                </a:endParaRPr>
              </a:p>
            </p:txBody>
          </p:sp>
          <p:sp>
            <p:nvSpPr>
              <p:cNvPr id="3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black"/>
                  </a:solidFill>
                </a:endParaRPr>
              </a:p>
            </p:txBody>
          </p:sp>
          <p:sp>
            <p:nvSpPr>
              <p:cNvPr id="3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black"/>
                  </a:solidFill>
                </a:endParaRPr>
              </a:p>
            </p:txBody>
          </p:sp>
          <p:sp>
            <p:nvSpPr>
              <p:cNvPr id="4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black"/>
                  </a:solidFill>
                </a:endParaRPr>
              </a:p>
            </p:txBody>
          </p:sp>
          <p:sp>
            <p:nvSpPr>
              <p:cNvPr id="4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4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4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black"/>
                  </a:solidFill>
                </a:endParaRPr>
              </a:p>
            </p:txBody>
          </p:sp>
          <p:sp>
            <p:nvSpPr>
              <p:cNvPr id="4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black"/>
                  </a:solidFill>
                </a:endParaRPr>
              </a:p>
            </p:txBody>
          </p:sp>
          <p:sp>
            <p:nvSpPr>
              <p:cNvPr id="4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black"/>
                  </a:solidFill>
                </a:endParaRPr>
              </a:p>
            </p:txBody>
          </p:sp>
          <p:sp>
            <p:nvSpPr>
              <p:cNvPr id="4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black"/>
                  </a:solidFill>
                </a:endParaRPr>
              </a:p>
            </p:txBody>
          </p:sp>
        </p:grpSp>
      </p:grpSp>
    </p:spTree>
    <p:extLst>
      <p:ext uri="{BB962C8B-B14F-4D97-AF65-F5344CB8AC3E}">
        <p14:creationId xmlns:p14="http://schemas.microsoft.com/office/powerpoint/2010/main" val="352516258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4" name="Footer Placeholder 3"/>
          <p:cNvSpPr>
            <a:spLocks noGrp="1"/>
          </p:cNvSpPr>
          <p:nvPr>
            <p:ph type="ftr" sz="quarter" idx="11"/>
          </p:nvPr>
        </p:nvSpPr>
        <p:spPr/>
        <p:txBody>
          <a:bodyPr/>
          <a:lstStyle/>
          <a:p>
            <a:endParaRPr lang="en-US" dirty="0">
              <a:solidFill>
                <a:srgbClr val="BDD7FF">
                  <a:lumMod val="75000"/>
                </a:srgbClr>
              </a:solidFill>
            </a:endParaRPr>
          </a:p>
        </p:txBody>
      </p:sp>
      <p:sp>
        <p:nvSpPr>
          <p:cNvPr id="5" name="Slide Number Placeholder 4"/>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grpSp>
        <p:nvGrpSpPr>
          <p:cNvPr id="18" name="Group 17"/>
          <p:cNvGrpSpPr/>
          <p:nvPr/>
        </p:nvGrpSpPr>
        <p:grpSpPr>
          <a:xfrm>
            <a:off x="120650" y="6299200"/>
            <a:ext cx="420688" cy="458788"/>
            <a:chOff x="120650" y="6299200"/>
            <a:chExt cx="420688" cy="458788"/>
          </a:xfrm>
          <a:solidFill>
            <a:srgbClr val="FFFFFF"/>
          </a:solidFill>
        </p:grpSpPr>
        <p:sp>
          <p:nvSpPr>
            <p:cNvPr id="31"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grpSp>
          <p:nvGrpSpPr>
            <p:cNvPr id="32" name="Group 31"/>
            <p:cNvGrpSpPr/>
            <p:nvPr userDrawn="1"/>
          </p:nvGrpSpPr>
          <p:grpSpPr>
            <a:xfrm>
              <a:off x="120650" y="6299200"/>
              <a:ext cx="420688" cy="187326"/>
              <a:chOff x="120650" y="6299200"/>
              <a:chExt cx="420688" cy="187326"/>
            </a:xfrm>
            <a:grpFill/>
          </p:grpSpPr>
          <p:sp>
            <p:nvSpPr>
              <p:cNvPr id="33"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black"/>
                  </a:solidFill>
                </a:endParaRPr>
              </a:p>
            </p:txBody>
          </p:sp>
          <p:sp>
            <p:nvSpPr>
              <p:cNvPr id="34"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black"/>
                  </a:solidFill>
                </a:endParaRPr>
              </a:p>
            </p:txBody>
          </p:sp>
          <p:sp>
            <p:nvSpPr>
              <p:cNvPr id="35"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black"/>
                  </a:solidFill>
                </a:endParaRPr>
              </a:p>
            </p:txBody>
          </p:sp>
          <p:sp>
            <p:nvSpPr>
              <p:cNvPr id="36"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black"/>
                  </a:solidFill>
                </a:endParaRPr>
              </a:p>
            </p:txBody>
          </p:sp>
          <p:sp>
            <p:nvSpPr>
              <p:cNvPr id="37"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38"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39"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black"/>
                  </a:solidFill>
                </a:endParaRPr>
              </a:p>
            </p:txBody>
          </p:sp>
          <p:sp>
            <p:nvSpPr>
              <p:cNvPr id="40"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black"/>
                  </a:solidFill>
                </a:endParaRPr>
              </a:p>
            </p:txBody>
          </p:sp>
          <p:sp>
            <p:nvSpPr>
              <p:cNvPr id="41"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black"/>
                  </a:solidFill>
                </a:endParaRPr>
              </a:p>
            </p:txBody>
          </p:sp>
          <p:sp>
            <p:nvSpPr>
              <p:cNvPr id="42"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black"/>
                  </a:solidFill>
                </a:endParaRPr>
              </a:p>
            </p:txBody>
          </p:sp>
        </p:grpSp>
      </p:grpSp>
    </p:spTree>
    <p:extLst>
      <p:ext uri="{BB962C8B-B14F-4D97-AF65-F5344CB8AC3E}">
        <p14:creationId xmlns:p14="http://schemas.microsoft.com/office/powerpoint/2010/main" val="195782085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3" name="Footer Placeholder 2"/>
          <p:cNvSpPr>
            <a:spLocks noGrp="1"/>
          </p:cNvSpPr>
          <p:nvPr>
            <p:ph type="ftr" sz="quarter" idx="11"/>
          </p:nvPr>
        </p:nvSpPr>
        <p:spPr/>
        <p:txBody>
          <a:bodyPr/>
          <a:lstStyle/>
          <a:p>
            <a:endParaRPr lang="en-US" dirty="0">
              <a:solidFill>
                <a:srgbClr val="BDD7FF">
                  <a:lumMod val="75000"/>
                </a:srgbClr>
              </a:solidFill>
            </a:endParaRPr>
          </a:p>
        </p:txBody>
      </p:sp>
      <p:sp>
        <p:nvSpPr>
          <p:cNvPr id="4" name="Slide Number Placeholder 3"/>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grpSp>
        <p:nvGrpSpPr>
          <p:cNvPr id="17" name="Group 16"/>
          <p:cNvGrpSpPr/>
          <p:nvPr/>
        </p:nvGrpSpPr>
        <p:grpSpPr>
          <a:xfrm>
            <a:off x="120650" y="6299200"/>
            <a:ext cx="420688" cy="458788"/>
            <a:chOff x="120650" y="6299200"/>
            <a:chExt cx="420688" cy="458788"/>
          </a:xfrm>
          <a:solidFill>
            <a:srgbClr val="FFFFFF"/>
          </a:solidFill>
        </p:grpSpPr>
        <p:sp>
          <p:nvSpPr>
            <p:cNvPr id="30"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grpSp>
          <p:nvGrpSpPr>
            <p:cNvPr id="31" name="Group 30"/>
            <p:cNvGrpSpPr/>
            <p:nvPr userDrawn="1"/>
          </p:nvGrpSpPr>
          <p:grpSpPr>
            <a:xfrm>
              <a:off x="120650" y="6299200"/>
              <a:ext cx="420688" cy="187326"/>
              <a:chOff x="120650" y="6299200"/>
              <a:chExt cx="420688" cy="187326"/>
            </a:xfrm>
            <a:grpFill/>
          </p:grpSpPr>
          <p:sp>
            <p:nvSpPr>
              <p:cNvPr id="32"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black"/>
                  </a:solidFill>
                </a:endParaRPr>
              </a:p>
            </p:txBody>
          </p:sp>
          <p:sp>
            <p:nvSpPr>
              <p:cNvPr id="33"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black"/>
                  </a:solidFill>
                </a:endParaRPr>
              </a:p>
            </p:txBody>
          </p:sp>
          <p:sp>
            <p:nvSpPr>
              <p:cNvPr id="34"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black"/>
                  </a:solidFill>
                </a:endParaRPr>
              </a:p>
            </p:txBody>
          </p:sp>
          <p:sp>
            <p:nvSpPr>
              <p:cNvPr id="35"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black"/>
                  </a:solidFill>
                </a:endParaRPr>
              </a:p>
            </p:txBody>
          </p:sp>
          <p:sp>
            <p:nvSpPr>
              <p:cNvPr id="36"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37"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38"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black"/>
                  </a:solidFill>
                </a:endParaRPr>
              </a:p>
            </p:txBody>
          </p:sp>
          <p:sp>
            <p:nvSpPr>
              <p:cNvPr id="39"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black"/>
                  </a:solidFill>
                </a:endParaRPr>
              </a:p>
            </p:txBody>
          </p:sp>
          <p:sp>
            <p:nvSpPr>
              <p:cNvPr id="40"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black"/>
                  </a:solidFill>
                </a:endParaRPr>
              </a:p>
            </p:txBody>
          </p:sp>
          <p:sp>
            <p:nvSpPr>
              <p:cNvPr id="41"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black"/>
                  </a:solidFill>
                </a:endParaRPr>
              </a:p>
            </p:txBody>
          </p:sp>
        </p:grpSp>
      </p:grpSp>
    </p:spTree>
    <p:extLst>
      <p:ext uri="{BB962C8B-B14F-4D97-AF65-F5344CB8AC3E}">
        <p14:creationId xmlns:p14="http://schemas.microsoft.com/office/powerpoint/2010/main" val="76313408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2807208" cy="1371600"/>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575050" y="457200"/>
            <a:ext cx="4910328" cy="5715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8368" y="1371600"/>
            <a:ext cx="2807208" cy="4800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6" name="Footer Placeholder 5"/>
          <p:cNvSpPr>
            <a:spLocks noGrp="1"/>
          </p:cNvSpPr>
          <p:nvPr>
            <p:ph type="ftr" sz="quarter" idx="11"/>
          </p:nvPr>
        </p:nvSpPr>
        <p:spPr/>
        <p:txBody>
          <a:bodyPr/>
          <a:lstStyle/>
          <a:p>
            <a:endParaRPr lang="en-US" dirty="0">
              <a:solidFill>
                <a:srgbClr val="BDD7FF">
                  <a:lumMod val="75000"/>
                </a:srgbClr>
              </a:solidFill>
            </a:endParaRPr>
          </a:p>
        </p:txBody>
      </p:sp>
      <p:sp>
        <p:nvSpPr>
          <p:cNvPr id="7" name="Slide Number Placeholder 6"/>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black"/>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black"/>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black"/>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black"/>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black"/>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black"/>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black"/>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black"/>
                  </a:solidFill>
                </a:endParaRPr>
              </a:p>
            </p:txBody>
          </p:sp>
        </p:grpSp>
      </p:grpSp>
    </p:spTree>
    <p:extLst>
      <p:ext uri="{BB962C8B-B14F-4D97-AF65-F5344CB8AC3E}">
        <p14:creationId xmlns:p14="http://schemas.microsoft.com/office/powerpoint/2010/main" val="94440751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7827264" cy="1371600"/>
          </a:xfrm>
        </p:spPr>
        <p:txBody>
          <a:bodyPr anchor="b"/>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658368" y="1444752"/>
            <a:ext cx="7827264" cy="42702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58368" y="5788152"/>
            <a:ext cx="7827264" cy="384048"/>
          </a:xfrm>
        </p:spPr>
        <p:txBody>
          <a:bodyPr tIns="45720" anchor="ctr" anchorCtr="0"/>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6" name="Footer Placeholder 5"/>
          <p:cNvSpPr>
            <a:spLocks noGrp="1"/>
          </p:cNvSpPr>
          <p:nvPr>
            <p:ph type="ftr" sz="quarter" idx="11"/>
          </p:nvPr>
        </p:nvSpPr>
        <p:spPr/>
        <p:txBody>
          <a:bodyPr/>
          <a:lstStyle/>
          <a:p>
            <a:endParaRPr lang="en-US" dirty="0">
              <a:solidFill>
                <a:srgbClr val="BDD7FF">
                  <a:lumMod val="75000"/>
                </a:srgbClr>
              </a:solidFill>
            </a:endParaRPr>
          </a:p>
        </p:txBody>
      </p:sp>
      <p:sp>
        <p:nvSpPr>
          <p:cNvPr id="7" name="Slide Number Placeholder 6"/>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black"/>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black"/>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black"/>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black"/>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black"/>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black"/>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black"/>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black"/>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black"/>
                  </a:solidFill>
                </a:endParaRPr>
              </a:p>
            </p:txBody>
          </p:sp>
        </p:grpSp>
      </p:grpSp>
    </p:spTree>
    <p:extLst>
      <p:ext uri="{BB962C8B-B14F-4D97-AF65-F5344CB8AC3E}">
        <p14:creationId xmlns:p14="http://schemas.microsoft.com/office/powerpoint/2010/main" val="34986112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DCE3E-5F94-4101-9044-CDFFEC416AC7}" type="datetimeFigureOut">
              <a:rPr lang="en-US" smtClean="0"/>
              <a:pPr/>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B9D83-ED10-4323-80E2-DE1AD8CF8D8A}"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Mayo Ending Slide">
    <p:spTree>
      <p:nvGrpSpPr>
        <p:cNvPr id="1" name=""/>
        <p:cNvGrpSpPr/>
        <p:nvPr/>
      </p:nvGrpSpPr>
      <p:grpSpPr>
        <a:xfrm>
          <a:off x="0" y="0"/>
          <a:ext cx="0" cy="0"/>
          <a:chOff x="0" y="0"/>
          <a:chExt cx="0" cy="0"/>
        </a:xfrm>
      </p:grpSpPr>
      <p:sp>
        <p:nvSpPr>
          <p:cNvPr id="2" name="Title 1"/>
          <p:cNvSpPr>
            <a:spLocks noGrp="1"/>
          </p:cNvSpPr>
          <p:nvPr>
            <p:ph type="title"/>
          </p:nvPr>
        </p:nvSpPr>
        <p:spPr>
          <a:xfrm>
            <a:off x="0" y="2733675"/>
            <a:ext cx="9144000" cy="1371600"/>
          </a:xfrm>
        </p:spPr>
        <p:txBody>
          <a:bodyPr anchor="ctr" anchorCtr="0"/>
          <a:lstStyle>
            <a:lvl1pPr algn="ctr">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4" name="Footer Placeholder 3"/>
          <p:cNvSpPr>
            <a:spLocks noGrp="1"/>
          </p:cNvSpPr>
          <p:nvPr>
            <p:ph type="ftr" sz="quarter" idx="11"/>
          </p:nvPr>
        </p:nvSpPr>
        <p:spPr/>
        <p:txBody>
          <a:bodyPr/>
          <a:lstStyle/>
          <a:p>
            <a:endParaRPr lang="en-US" dirty="0">
              <a:solidFill>
                <a:srgbClr val="BDD7FF">
                  <a:lumMod val="75000"/>
                </a:srgbClr>
              </a:solidFill>
            </a:endParaRPr>
          </a:p>
        </p:txBody>
      </p:sp>
      <p:sp>
        <p:nvSpPr>
          <p:cNvPr id="5" name="Slide Number Placeholder 4"/>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grpSp>
        <p:nvGrpSpPr>
          <p:cNvPr id="32" name="Group 30"/>
          <p:cNvGrpSpPr>
            <a:grpSpLocks/>
          </p:cNvGrpSpPr>
          <p:nvPr/>
        </p:nvGrpSpPr>
        <p:grpSpPr bwMode="auto">
          <a:xfrm>
            <a:off x="3940175" y="684213"/>
            <a:ext cx="1263650" cy="1379537"/>
            <a:chOff x="3293" y="737"/>
            <a:chExt cx="796" cy="867"/>
          </a:xfrm>
        </p:grpSpPr>
        <p:sp>
          <p:nvSpPr>
            <p:cNvPr id="33" name="Freeform 19"/>
            <p:cNvSpPr>
              <a:spLocks noEditPoints="1"/>
            </p:cNvSpPr>
            <p:nvPr/>
          </p:nvSpPr>
          <p:spPr bwMode="auto">
            <a:xfrm>
              <a:off x="3413" y="1159"/>
              <a:ext cx="556" cy="445"/>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0046AD"/>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34" name="Freeform 20"/>
            <p:cNvSpPr>
              <a:spLocks/>
            </p:cNvSpPr>
            <p:nvPr/>
          </p:nvSpPr>
          <p:spPr bwMode="auto">
            <a:xfrm>
              <a:off x="3456" y="939"/>
              <a:ext cx="118" cy="149"/>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35" name="Freeform 21"/>
            <p:cNvSpPr>
              <a:spLocks noEditPoints="1"/>
            </p:cNvSpPr>
            <p:nvPr/>
          </p:nvSpPr>
          <p:spPr bwMode="auto">
            <a:xfrm>
              <a:off x="3588" y="939"/>
              <a:ext cx="65" cy="149"/>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36" name="Freeform 22"/>
            <p:cNvSpPr>
              <a:spLocks/>
            </p:cNvSpPr>
            <p:nvPr/>
          </p:nvSpPr>
          <p:spPr bwMode="auto">
            <a:xfrm>
              <a:off x="3677" y="939"/>
              <a:ext cx="172" cy="152"/>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37" name="Freeform 23"/>
            <p:cNvSpPr>
              <a:spLocks/>
            </p:cNvSpPr>
            <p:nvPr/>
          </p:nvSpPr>
          <p:spPr bwMode="auto">
            <a:xfrm>
              <a:off x="3869" y="939"/>
              <a:ext cx="64" cy="149"/>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38" name="Freeform 24"/>
            <p:cNvSpPr>
              <a:spLocks/>
            </p:cNvSpPr>
            <p:nvPr/>
          </p:nvSpPr>
          <p:spPr bwMode="auto">
            <a:xfrm>
              <a:off x="3943" y="935"/>
              <a:ext cx="146"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39" name="Freeform 25"/>
            <p:cNvSpPr>
              <a:spLocks/>
            </p:cNvSpPr>
            <p:nvPr/>
          </p:nvSpPr>
          <p:spPr bwMode="auto">
            <a:xfrm>
              <a:off x="3293" y="935"/>
              <a:ext cx="146"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40" name="Freeform 26"/>
            <p:cNvSpPr>
              <a:spLocks/>
            </p:cNvSpPr>
            <p:nvPr/>
          </p:nvSpPr>
          <p:spPr bwMode="auto">
            <a:xfrm>
              <a:off x="3357" y="740"/>
              <a:ext cx="201" cy="151"/>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41" name="Freeform 27"/>
            <p:cNvSpPr>
              <a:spLocks noEditPoints="1"/>
            </p:cNvSpPr>
            <p:nvPr/>
          </p:nvSpPr>
          <p:spPr bwMode="auto">
            <a:xfrm>
              <a:off x="3566" y="738"/>
              <a:ext cx="166" cy="149"/>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42" name="Freeform 28"/>
            <p:cNvSpPr>
              <a:spLocks/>
            </p:cNvSpPr>
            <p:nvPr/>
          </p:nvSpPr>
          <p:spPr bwMode="auto">
            <a:xfrm>
              <a:off x="3703" y="740"/>
              <a:ext cx="163" cy="147"/>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sp>
          <p:nvSpPr>
            <p:cNvPr id="43" name="Freeform 29"/>
            <p:cNvSpPr>
              <a:spLocks noEditPoints="1"/>
            </p:cNvSpPr>
            <p:nvPr/>
          </p:nvSpPr>
          <p:spPr bwMode="auto">
            <a:xfrm>
              <a:off x="3860" y="737"/>
              <a:ext cx="164" cy="154"/>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rgbClr val="000000"/>
            </a:solidFill>
            <a:ln>
              <a:noFill/>
            </a:ln>
            <a:extLst>
              <a:ext uri="{91240B29-F687-4F45-9708-019B960494DF}">
                <a14:hiddenLine xmlns:a14="http://schemas.microsoft.com/office/drawing/2010/main" w="9525">
                  <a:solidFill>
                    <a:schemeClr val="bg2"/>
                  </a:solidFill>
                  <a:round/>
                  <a:headEnd/>
                  <a:tailEnd/>
                </a14:hiddenLine>
              </a:ext>
            </a:extLst>
          </p:spPr>
          <p:txBody>
            <a:bodyPr/>
            <a:lstStyle/>
            <a:p>
              <a:endParaRPr lang="en-US" dirty="0">
                <a:solidFill>
                  <a:prstClr val="black"/>
                </a:solidFill>
              </a:endParaRPr>
            </a:p>
          </p:txBody>
        </p:sp>
      </p:grpSp>
    </p:spTree>
    <p:extLst>
      <p:ext uri="{BB962C8B-B14F-4D97-AF65-F5344CB8AC3E}">
        <p14:creationId xmlns:p14="http://schemas.microsoft.com/office/powerpoint/2010/main" val="237537291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spTree>
    <p:extLst>
      <p:ext uri="{BB962C8B-B14F-4D97-AF65-F5344CB8AC3E}">
        <p14:creationId xmlns:p14="http://schemas.microsoft.com/office/powerpoint/2010/main" val="327883783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spTree>
    <p:extLst>
      <p:ext uri="{BB962C8B-B14F-4D97-AF65-F5344CB8AC3E}">
        <p14:creationId xmlns:p14="http://schemas.microsoft.com/office/powerpoint/2010/main" val="317058065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368" y="2743200"/>
            <a:ext cx="7827264" cy="1371600"/>
          </a:xfrm>
        </p:spPr>
        <p:txBody>
          <a:bodyPr lIns="0" rIns="0" anchor="b" anchorCtr="0">
            <a:noAutofit/>
          </a:bodyPr>
          <a:lstStyle>
            <a:lvl1pPr algn="l">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8368" y="4114800"/>
            <a:ext cx="7827264" cy="685800"/>
          </a:xfrm>
        </p:spPr>
        <p:txBody>
          <a:bodyPr lIns="0" tIns="228600" rIns="0">
            <a:noAutofit/>
          </a:bodyPr>
          <a:lstStyle>
            <a:lvl1pPr marL="0" indent="0" algn="l">
              <a:spcBef>
                <a:spcPts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20" name="Group 19"/>
          <p:cNvGrpSpPr/>
          <p:nvPr userDrawn="1"/>
        </p:nvGrpSpPr>
        <p:grpSpPr>
          <a:xfrm>
            <a:off x="657225" y="681038"/>
            <a:ext cx="1266825" cy="1381125"/>
            <a:chOff x="657225" y="681038"/>
            <a:chExt cx="1266825" cy="1381125"/>
          </a:xfrm>
          <a:solidFill>
            <a:srgbClr val="000000"/>
          </a:solidFill>
        </p:grpSpPr>
        <p:sp>
          <p:nvSpPr>
            <p:cNvPr id="21"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66122761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20" name="Group 19"/>
          <p:cNvGrpSpPr/>
          <p:nvPr userDrawn="1"/>
        </p:nvGrpSpPr>
        <p:grpSpPr>
          <a:xfrm>
            <a:off x="120650" y="6299343"/>
            <a:ext cx="420688" cy="458645"/>
            <a:chOff x="657225" y="681038"/>
            <a:chExt cx="1266825" cy="1381125"/>
          </a:xfrm>
          <a:solidFill>
            <a:srgbClr val="000000"/>
          </a:solidFill>
        </p:grpSpPr>
        <p:sp>
          <p:nvSpPr>
            <p:cNvPr id="21"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32017245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Mayo Reduced Si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316736" y="1673352"/>
            <a:ext cx="65288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20" name="Group 19"/>
          <p:cNvGrpSpPr/>
          <p:nvPr userDrawn="1"/>
        </p:nvGrpSpPr>
        <p:grpSpPr>
          <a:xfrm>
            <a:off x="120650" y="6299343"/>
            <a:ext cx="420688" cy="458645"/>
            <a:chOff x="657225" y="681038"/>
            <a:chExt cx="1266825" cy="1381125"/>
          </a:xfrm>
          <a:solidFill>
            <a:srgbClr val="000000"/>
          </a:solidFill>
        </p:grpSpPr>
        <p:sp>
          <p:nvSpPr>
            <p:cNvPr id="21"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246504249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8368" y="2743200"/>
            <a:ext cx="7827264" cy="1371600"/>
          </a:xfrm>
        </p:spPr>
        <p:txBody>
          <a:bodyPr anchor="b" anchorCtr="0"/>
          <a:lstStyle>
            <a:lvl1pPr algn="l">
              <a:defRPr sz="36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58368" y="4114800"/>
            <a:ext cx="7827264" cy="685800"/>
          </a:xfrm>
        </p:spPr>
        <p:txBody>
          <a:bodyPr anchor="t" anchorCtr="0"/>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20" name="Group 19"/>
          <p:cNvGrpSpPr/>
          <p:nvPr userDrawn="1"/>
        </p:nvGrpSpPr>
        <p:grpSpPr>
          <a:xfrm>
            <a:off x="120650" y="6299343"/>
            <a:ext cx="420688" cy="458645"/>
            <a:chOff x="657225" y="681038"/>
            <a:chExt cx="1266825" cy="1381125"/>
          </a:xfrm>
          <a:solidFill>
            <a:srgbClr val="000000"/>
          </a:solidFill>
        </p:grpSpPr>
        <p:sp>
          <p:nvSpPr>
            <p:cNvPr id="21"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337721224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6" name="Footer Placeholder 5"/>
          <p:cNvSpPr>
            <a:spLocks noGrp="1"/>
          </p:cNvSpPr>
          <p:nvPr>
            <p:ph type="ftr" sz="quarter" idx="11"/>
          </p:nvPr>
        </p:nvSpPr>
        <p:spPr/>
        <p:txBody>
          <a:bodyPr/>
          <a:lstStyle/>
          <a:p>
            <a:endParaRPr lang="en-US">
              <a:solidFill>
                <a:srgbClr val="BDD7FF">
                  <a:lumMod val="75000"/>
                </a:srgbClr>
              </a:solidFill>
            </a:endParaRPr>
          </a:p>
        </p:txBody>
      </p:sp>
      <p:sp>
        <p:nvSpPr>
          <p:cNvPr id="7" name="Slide Number Placeholder 6"/>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21" name="Group 20"/>
          <p:cNvGrpSpPr/>
          <p:nvPr userDrawn="1"/>
        </p:nvGrpSpPr>
        <p:grpSpPr>
          <a:xfrm>
            <a:off x="120650" y="6299343"/>
            <a:ext cx="420688" cy="458645"/>
            <a:chOff x="657225" y="681038"/>
            <a:chExt cx="1266825" cy="1381125"/>
          </a:xfrm>
          <a:solidFill>
            <a:srgbClr val="000000"/>
          </a:solidFill>
        </p:grpSpPr>
        <p:sp>
          <p:nvSpPr>
            <p:cNvPr id="22"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294203745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8368"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58368"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8" name="Footer Placeholder 7"/>
          <p:cNvSpPr>
            <a:spLocks noGrp="1"/>
          </p:cNvSpPr>
          <p:nvPr>
            <p:ph type="ftr" sz="quarter" idx="11"/>
          </p:nvPr>
        </p:nvSpPr>
        <p:spPr/>
        <p:txBody>
          <a:bodyPr/>
          <a:lstStyle/>
          <a:p>
            <a:endParaRPr lang="en-US">
              <a:solidFill>
                <a:srgbClr val="BDD7FF">
                  <a:lumMod val="75000"/>
                </a:srgbClr>
              </a:solidFill>
            </a:endParaRPr>
          </a:p>
        </p:txBody>
      </p:sp>
      <p:sp>
        <p:nvSpPr>
          <p:cNvPr id="9" name="Slide Number Placeholder 8"/>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23" name="Group 22"/>
          <p:cNvGrpSpPr/>
          <p:nvPr userDrawn="1"/>
        </p:nvGrpSpPr>
        <p:grpSpPr>
          <a:xfrm>
            <a:off x="120650" y="6299343"/>
            <a:ext cx="420688" cy="458645"/>
            <a:chOff x="657225" y="681038"/>
            <a:chExt cx="1266825" cy="1381125"/>
          </a:xfrm>
          <a:solidFill>
            <a:srgbClr val="000000"/>
          </a:solidFill>
        </p:grpSpPr>
        <p:sp>
          <p:nvSpPr>
            <p:cNvPr id="24"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95354688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4" name="Footer Placeholder 3"/>
          <p:cNvSpPr>
            <a:spLocks noGrp="1"/>
          </p:cNvSpPr>
          <p:nvPr>
            <p:ph type="ftr" sz="quarter" idx="11"/>
          </p:nvPr>
        </p:nvSpPr>
        <p:spPr/>
        <p:txBody>
          <a:bodyPr/>
          <a:lstStyle/>
          <a:p>
            <a:endParaRPr lang="en-US">
              <a:solidFill>
                <a:srgbClr val="BDD7FF">
                  <a:lumMod val="75000"/>
                </a:srgbClr>
              </a:solidFill>
            </a:endParaRPr>
          </a:p>
        </p:txBody>
      </p:sp>
      <p:sp>
        <p:nvSpPr>
          <p:cNvPr id="5" name="Slide Number Placeholder 4"/>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19" name="Group 18"/>
          <p:cNvGrpSpPr/>
          <p:nvPr userDrawn="1"/>
        </p:nvGrpSpPr>
        <p:grpSpPr>
          <a:xfrm>
            <a:off x="120650" y="6299343"/>
            <a:ext cx="420688" cy="458645"/>
            <a:chOff x="657225" y="681038"/>
            <a:chExt cx="1266825" cy="1381125"/>
          </a:xfrm>
          <a:solidFill>
            <a:srgbClr val="000000"/>
          </a:solidFill>
        </p:grpSpPr>
        <p:sp>
          <p:nvSpPr>
            <p:cNvPr id="20"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2054244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DCE3E-5F94-4101-9044-CDFFEC416AC7}" type="datetimeFigureOut">
              <a:rPr lang="en-US" smtClean="0"/>
              <a:pPr/>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B9D83-ED10-4323-80E2-DE1AD8CF8D8A}"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3" name="Footer Placeholder 2"/>
          <p:cNvSpPr>
            <a:spLocks noGrp="1"/>
          </p:cNvSpPr>
          <p:nvPr>
            <p:ph type="ftr" sz="quarter" idx="11"/>
          </p:nvPr>
        </p:nvSpPr>
        <p:spPr/>
        <p:txBody>
          <a:bodyPr/>
          <a:lstStyle/>
          <a:p>
            <a:endParaRPr lang="en-US">
              <a:solidFill>
                <a:srgbClr val="BDD7FF">
                  <a:lumMod val="75000"/>
                </a:srgbClr>
              </a:solidFill>
            </a:endParaRPr>
          </a:p>
        </p:txBody>
      </p:sp>
      <p:sp>
        <p:nvSpPr>
          <p:cNvPr id="4" name="Slide Number Placeholder 3"/>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18" name="Group 17"/>
          <p:cNvGrpSpPr/>
          <p:nvPr userDrawn="1"/>
        </p:nvGrpSpPr>
        <p:grpSpPr>
          <a:xfrm>
            <a:off x="120650" y="6299343"/>
            <a:ext cx="420688" cy="458645"/>
            <a:chOff x="657225" y="681038"/>
            <a:chExt cx="1266825" cy="1381125"/>
          </a:xfrm>
          <a:solidFill>
            <a:srgbClr val="000000"/>
          </a:solidFill>
        </p:grpSpPr>
        <p:sp>
          <p:nvSpPr>
            <p:cNvPr id="19"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415793485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2807208" cy="1371600"/>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575050" y="457200"/>
            <a:ext cx="4910328" cy="5715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8368" y="1371600"/>
            <a:ext cx="2807208" cy="4800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6" name="Footer Placeholder 5"/>
          <p:cNvSpPr>
            <a:spLocks noGrp="1"/>
          </p:cNvSpPr>
          <p:nvPr>
            <p:ph type="ftr" sz="quarter" idx="11"/>
          </p:nvPr>
        </p:nvSpPr>
        <p:spPr/>
        <p:txBody>
          <a:bodyPr/>
          <a:lstStyle/>
          <a:p>
            <a:endParaRPr lang="en-US">
              <a:solidFill>
                <a:srgbClr val="BDD7FF">
                  <a:lumMod val="75000"/>
                </a:srgbClr>
              </a:solidFill>
            </a:endParaRPr>
          </a:p>
        </p:txBody>
      </p:sp>
      <p:sp>
        <p:nvSpPr>
          <p:cNvPr id="7" name="Slide Number Placeholder 6"/>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21" name="Group 20"/>
          <p:cNvGrpSpPr/>
          <p:nvPr userDrawn="1"/>
        </p:nvGrpSpPr>
        <p:grpSpPr>
          <a:xfrm>
            <a:off x="120650" y="6299343"/>
            <a:ext cx="420688" cy="458645"/>
            <a:chOff x="657225" y="681038"/>
            <a:chExt cx="1266825" cy="1381125"/>
          </a:xfrm>
          <a:solidFill>
            <a:srgbClr val="000000"/>
          </a:solidFill>
        </p:grpSpPr>
        <p:sp>
          <p:nvSpPr>
            <p:cNvPr id="22"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302025458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7827264" cy="1371600"/>
          </a:xfrm>
        </p:spPr>
        <p:txBody>
          <a:bodyPr anchor="b"/>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658368" y="1444752"/>
            <a:ext cx="7827264" cy="42702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58368" y="5788152"/>
            <a:ext cx="7827264" cy="384048"/>
          </a:xfrm>
        </p:spPr>
        <p:txBody>
          <a:bodyPr tIns="45720" anchor="ctr" anchorCtr="0"/>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6" name="Footer Placeholder 5"/>
          <p:cNvSpPr>
            <a:spLocks noGrp="1"/>
          </p:cNvSpPr>
          <p:nvPr>
            <p:ph type="ftr" sz="quarter" idx="11"/>
          </p:nvPr>
        </p:nvSpPr>
        <p:spPr/>
        <p:txBody>
          <a:bodyPr/>
          <a:lstStyle/>
          <a:p>
            <a:endParaRPr lang="en-US">
              <a:solidFill>
                <a:srgbClr val="BDD7FF">
                  <a:lumMod val="75000"/>
                </a:srgbClr>
              </a:solidFill>
            </a:endParaRPr>
          </a:p>
        </p:txBody>
      </p:sp>
      <p:sp>
        <p:nvSpPr>
          <p:cNvPr id="7" name="Slide Number Placeholder 6"/>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21" name="Group 20"/>
          <p:cNvGrpSpPr/>
          <p:nvPr userDrawn="1"/>
        </p:nvGrpSpPr>
        <p:grpSpPr>
          <a:xfrm>
            <a:off x="120650" y="6299343"/>
            <a:ext cx="420688" cy="458645"/>
            <a:chOff x="657225" y="681038"/>
            <a:chExt cx="1266825" cy="1381125"/>
          </a:xfrm>
          <a:solidFill>
            <a:srgbClr val="000000"/>
          </a:solidFill>
        </p:grpSpPr>
        <p:sp>
          <p:nvSpPr>
            <p:cNvPr id="22"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97715867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Mayo Ending Slide">
    <p:spTree>
      <p:nvGrpSpPr>
        <p:cNvPr id="1" name=""/>
        <p:cNvGrpSpPr/>
        <p:nvPr/>
      </p:nvGrpSpPr>
      <p:grpSpPr>
        <a:xfrm>
          <a:off x="0" y="0"/>
          <a:ext cx="0" cy="0"/>
          <a:chOff x="0" y="0"/>
          <a:chExt cx="0" cy="0"/>
        </a:xfrm>
      </p:grpSpPr>
      <p:sp>
        <p:nvSpPr>
          <p:cNvPr id="2" name="Title 1"/>
          <p:cNvSpPr>
            <a:spLocks noGrp="1"/>
          </p:cNvSpPr>
          <p:nvPr>
            <p:ph type="title"/>
          </p:nvPr>
        </p:nvSpPr>
        <p:spPr>
          <a:xfrm>
            <a:off x="0" y="2733675"/>
            <a:ext cx="9144000" cy="1371600"/>
          </a:xfrm>
        </p:spPr>
        <p:txBody>
          <a:bodyPr anchor="ctr" anchorCtr="0"/>
          <a:lstStyle>
            <a:lvl1pPr algn="ctr">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4" name="Footer Placeholder 3"/>
          <p:cNvSpPr>
            <a:spLocks noGrp="1"/>
          </p:cNvSpPr>
          <p:nvPr>
            <p:ph type="ftr" sz="quarter" idx="11"/>
          </p:nvPr>
        </p:nvSpPr>
        <p:spPr/>
        <p:txBody>
          <a:bodyPr/>
          <a:lstStyle/>
          <a:p>
            <a:endParaRPr lang="en-US">
              <a:solidFill>
                <a:srgbClr val="BDD7FF">
                  <a:lumMod val="75000"/>
                </a:srgbClr>
              </a:solidFill>
            </a:endParaRPr>
          </a:p>
        </p:txBody>
      </p:sp>
      <p:sp>
        <p:nvSpPr>
          <p:cNvPr id="5" name="Slide Number Placeholder 4"/>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grpSp>
        <p:nvGrpSpPr>
          <p:cNvPr id="31" name="Group 30"/>
          <p:cNvGrpSpPr/>
          <p:nvPr userDrawn="1"/>
        </p:nvGrpSpPr>
        <p:grpSpPr>
          <a:xfrm>
            <a:off x="3937794" y="681038"/>
            <a:ext cx="1266825" cy="1381125"/>
            <a:chOff x="657225" y="681038"/>
            <a:chExt cx="1266825" cy="1381125"/>
          </a:xfrm>
          <a:solidFill>
            <a:srgbClr val="000000"/>
          </a:solidFill>
        </p:grpSpPr>
        <p:sp>
          <p:nvSpPr>
            <p:cNvPr id="32" name="Freeform 5"/>
            <p:cNvSpPr>
              <a:spLocks noEditPoints="1"/>
            </p:cNvSpPr>
            <p:nvPr userDrawn="1"/>
          </p:nvSpPr>
          <p:spPr bwMode="auto">
            <a:xfrm>
              <a:off x="846138" y="1354138"/>
              <a:ext cx="887413" cy="708025"/>
            </a:xfrm>
            <a:custGeom>
              <a:avLst/>
              <a:gdLst>
                <a:gd name="T0" fmla="*/ 2203 w 2794"/>
                <a:gd name="T1" fmla="*/ 0 h 2229"/>
                <a:gd name="T2" fmla="*/ 1613 w 2794"/>
                <a:gd name="T3" fmla="*/ 0 h 2229"/>
                <a:gd name="T4" fmla="*/ 1613 w 2794"/>
                <a:gd name="T5" fmla="*/ 665 h 2229"/>
                <a:gd name="T6" fmla="*/ 1904 w 2794"/>
                <a:gd name="T7" fmla="*/ 1330 h 2229"/>
                <a:gd name="T8" fmla="*/ 1904 w 2794"/>
                <a:gd name="T9" fmla="*/ 1237 h 2229"/>
                <a:gd name="T10" fmla="*/ 1749 w 2794"/>
                <a:gd name="T11" fmla="*/ 747 h 2229"/>
                <a:gd name="T12" fmla="*/ 1749 w 2794"/>
                <a:gd name="T13" fmla="*/ 573 h 2229"/>
                <a:gd name="T14" fmla="*/ 1972 w 2794"/>
                <a:gd name="T15" fmla="*/ 573 h 2229"/>
                <a:gd name="T16" fmla="*/ 1972 w 2794"/>
                <a:gd name="T17" fmla="*/ 1332 h 2229"/>
                <a:gd name="T18" fmla="*/ 1401 w 2794"/>
                <a:gd name="T19" fmla="*/ 2182 h 2229"/>
                <a:gd name="T20" fmla="*/ 829 w 2794"/>
                <a:gd name="T21" fmla="*/ 1374 h 2229"/>
                <a:gd name="T22" fmla="*/ 1180 w 2794"/>
                <a:gd name="T23" fmla="*/ 665 h 2229"/>
                <a:gd name="T24" fmla="*/ 1180 w 2794"/>
                <a:gd name="T25" fmla="*/ 573 h 2229"/>
                <a:gd name="T26" fmla="*/ 1401 w 2794"/>
                <a:gd name="T27" fmla="*/ 573 h 2229"/>
                <a:gd name="T28" fmla="*/ 1542 w 2794"/>
                <a:gd name="T29" fmla="*/ 573 h 2229"/>
                <a:gd name="T30" fmla="*/ 1542 w 2794"/>
                <a:gd name="T31" fmla="*/ 436 h 2229"/>
                <a:gd name="T32" fmla="*/ 1401 w 2794"/>
                <a:gd name="T33" fmla="*/ 436 h 2229"/>
                <a:gd name="T34" fmla="*/ 1180 w 2794"/>
                <a:gd name="T35" fmla="*/ 436 h 2229"/>
                <a:gd name="T36" fmla="*/ 1180 w 2794"/>
                <a:gd name="T37" fmla="*/ 436 h 2229"/>
                <a:gd name="T38" fmla="*/ 1044 w 2794"/>
                <a:gd name="T39" fmla="*/ 436 h 2229"/>
                <a:gd name="T40" fmla="*/ 1044 w 2794"/>
                <a:gd name="T41" fmla="*/ 436 h 2229"/>
                <a:gd name="T42" fmla="*/ 692 w 2794"/>
                <a:gd name="T43" fmla="*/ 436 h 2229"/>
                <a:gd name="T44" fmla="*/ 692 w 2794"/>
                <a:gd name="T45" fmla="*/ 1234 h 2229"/>
                <a:gd name="T46" fmla="*/ 695 w 2794"/>
                <a:gd name="T47" fmla="*/ 1315 h 2229"/>
                <a:gd name="T48" fmla="*/ 695 w 2794"/>
                <a:gd name="T49" fmla="*/ 1315 h 2229"/>
                <a:gd name="T50" fmla="*/ 829 w 2794"/>
                <a:gd name="T51" fmla="*/ 1205 h 2229"/>
                <a:gd name="T52" fmla="*/ 829 w 2794"/>
                <a:gd name="T53" fmla="*/ 1205 h 2229"/>
                <a:gd name="T54" fmla="*/ 829 w 2794"/>
                <a:gd name="T55" fmla="*/ 573 h 2229"/>
                <a:gd name="T56" fmla="*/ 1044 w 2794"/>
                <a:gd name="T57" fmla="*/ 573 h 2229"/>
                <a:gd name="T58" fmla="*/ 1044 w 2794"/>
                <a:gd name="T59" fmla="*/ 573 h 2229"/>
                <a:gd name="T60" fmla="*/ 1044 w 2794"/>
                <a:gd name="T61" fmla="*/ 747 h 2229"/>
                <a:gd name="T62" fmla="*/ 590 w 2794"/>
                <a:gd name="T63" fmla="*/ 1447 h 2229"/>
                <a:gd name="T64" fmla="*/ 135 w 2794"/>
                <a:gd name="T65" fmla="*/ 747 h 2229"/>
                <a:gd name="T66" fmla="*/ 135 w 2794"/>
                <a:gd name="T67" fmla="*/ 136 h 2229"/>
                <a:gd name="T68" fmla="*/ 590 w 2794"/>
                <a:gd name="T69" fmla="*/ 136 h 2229"/>
                <a:gd name="T70" fmla="*/ 1044 w 2794"/>
                <a:gd name="T71" fmla="*/ 136 h 2229"/>
                <a:gd name="T72" fmla="*/ 1044 w 2794"/>
                <a:gd name="T73" fmla="*/ 370 h 2229"/>
                <a:gd name="T74" fmla="*/ 1180 w 2794"/>
                <a:gd name="T75" fmla="*/ 370 h 2229"/>
                <a:gd name="T76" fmla="*/ 1180 w 2794"/>
                <a:gd name="T77" fmla="*/ 0 h 2229"/>
                <a:gd name="T78" fmla="*/ 590 w 2794"/>
                <a:gd name="T79" fmla="*/ 0 h 2229"/>
                <a:gd name="T80" fmla="*/ 0 w 2794"/>
                <a:gd name="T81" fmla="*/ 0 h 2229"/>
                <a:gd name="T82" fmla="*/ 0 w 2794"/>
                <a:gd name="T83" fmla="*/ 665 h 2229"/>
                <a:gd name="T84" fmla="*/ 590 w 2794"/>
                <a:gd name="T85" fmla="*/ 1495 h 2229"/>
                <a:gd name="T86" fmla="*/ 708 w 2794"/>
                <a:gd name="T87" fmla="*/ 1444 h 2229"/>
                <a:gd name="T88" fmla="*/ 1401 w 2794"/>
                <a:gd name="T89" fmla="*/ 2229 h 2229"/>
                <a:gd name="T90" fmla="*/ 2093 w 2794"/>
                <a:gd name="T91" fmla="*/ 1447 h 2229"/>
                <a:gd name="T92" fmla="*/ 2203 w 2794"/>
                <a:gd name="T93" fmla="*/ 1495 h 2229"/>
                <a:gd name="T94" fmla="*/ 2794 w 2794"/>
                <a:gd name="T95" fmla="*/ 665 h 2229"/>
                <a:gd name="T96" fmla="*/ 2794 w 2794"/>
                <a:gd name="T97" fmla="*/ 0 h 2229"/>
                <a:gd name="T98" fmla="*/ 2203 w 2794"/>
                <a:gd name="T99" fmla="*/ 0 h 2229"/>
                <a:gd name="T100" fmla="*/ 2658 w 2794"/>
                <a:gd name="T101" fmla="*/ 747 h 2229"/>
                <a:gd name="T102" fmla="*/ 2203 w 2794"/>
                <a:gd name="T103" fmla="*/ 1447 h 2229"/>
                <a:gd name="T104" fmla="*/ 2100 w 2794"/>
                <a:gd name="T105" fmla="*/ 1395 h 2229"/>
                <a:gd name="T106" fmla="*/ 2109 w 2794"/>
                <a:gd name="T107" fmla="*/ 1234 h 2229"/>
                <a:gd name="T108" fmla="*/ 2109 w 2794"/>
                <a:gd name="T109" fmla="*/ 436 h 2229"/>
                <a:gd name="T110" fmla="*/ 1749 w 2794"/>
                <a:gd name="T111" fmla="*/ 436 h 2229"/>
                <a:gd name="T112" fmla="*/ 1749 w 2794"/>
                <a:gd name="T113" fmla="*/ 136 h 2229"/>
                <a:gd name="T114" fmla="*/ 2203 w 2794"/>
                <a:gd name="T115" fmla="*/ 136 h 2229"/>
                <a:gd name="T116" fmla="*/ 2658 w 2794"/>
                <a:gd name="T117" fmla="*/ 136 h 2229"/>
                <a:gd name="T118" fmla="*/ 2658 w 2794"/>
                <a:gd name="T119" fmla="*/ 747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4" h="2229">
                  <a:moveTo>
                    <a:pt x="2203" y="0"/>
                  </a:moveTo>
                  <a:cubicBezTo>
                    <a:pt x="1613" y="0"/>
                    <a:pt x="1613" y="0"/>
                    <a:pt x="1613" y="0"/>
                  </a:cubicBezTo>
                  <a:cubicBezTo>
                    <a:pt x="1613" y="665"/>
                    <a:pt x="1613" y="665"/>
                    <a:pt x="1613" y="665"/>
                  </a:cubicBezTo>
                  <a:cubicBezTo>
                    <a:pt x="1613" y="970"/>
                    <a:pt x="1719" y="1183"/>
                    <a:pt x="1904" y="1330"/>
                  </a:cubicBezTo>
                  <a:cubicBezTo>
                    <a:pt x="1904" y="1237"/>
                    <a:pt x="1904" y="1237"/>
                    <a:pt x="1904" y="1237"/>
                  </a:cubicBezTo>
                  <a:cubicBezTo>
                    <a:pt x="1769" y="1081"/>
                    <a:pt x="1749" y="901"/>
                    <a:pt x="1749" y="747"/>
                  </a:cubicBezTo>
                  <a:cubicBezTo>
                    <a:pt x="1749" y="573"/>
                    <a:pt x="1749" y="573"/>
                    <a:pt x="1749" y="573"/>
                  </a:cubicBezTo>
                  <a:cubicBezTo>
                    <a:pt x="1972" y="573"/>
                    <a:pt x="1972" y="573"/>
                    <a:pt x="1972" y="573"/>
                  </a:cubicBezTo>
                  <a:cubicBezTo>
                    <a:pt x="1972" y="1332"/>
                    <a:pt x="1972" y="1332"/>
                    <a:pt x="1972" y="1332"/>
                  </a:cubicBezTo>
                  <a:cubicBezTo>
                    <a:pt x="1972" y="1609"/>
                    <a:pt x="1895" y="1961"/>
                    <a:pt x="1401" y="2182"/>
                  </a:cubicBezTo>
                  <a:cubicBezTo>
                    <a:pt x="931" y="1972"/>
                    <a:pt x="838" y="1643"/>
                    <a:pt x="829" y="1374"/>
                  </a:cubicBezTo>
                  <a:cubicBezTo>
                    <a:pt x="1051" y="1225"/>
                    <a:pt x="1180" y="1001"/>
                    <a:pt x="1180" y="665"/>
                  </a:cubicBezTo>
                  <a:cubicBezTo>
                    <a:pt x="1180" y="573"/>
                    <a:pt x="1180" y="573"/>
                    <a:pt x="1180" y="573"/>
                  </a:cubicBezTo>
                  <a:cubicBezTo>
                    <a:pt x="1401" y="573"/>
                    <a:pt x="1401" y="573"/>
                    <a:pt x="1401" y="573"/>
                  </a:cubicBezTo>
                  <a:cubicBezTo>
                    <a:pt x="1542" y="573"/>
                    <a:pt x="1542" y="573"/>
                    <a:pt x="1542" y="573"/>
                  </a:cubicBezTo>
                  <a:cubicBezTo>
                    <a:pt x="1542" y="436"/>
                    <a:pt x="1542" y="436"/>
                    <a:pt x="1542" y="436"/>
                  </a:cubicBezTo>
                  <a:cubicBezTo>
                    <a:pt x="1401" y="436"/>
                    <a:pt x="1401" y="436"/>
                    <a:pt x="1401" y="436"/>
                  </a:cubicBezTo>
                  <a:cubicBezTo>
                    <a:pt x="1180" y="436"/>
                    <a:pt x="1180" y="436"/>
                    <a:pt x="1180" y="436"/>
                  </a:cubicBezTo>
                  <a:cubicBezTo>
                    <a:pt x="1180" y="436"/>
                    <a:pt x="1180" y="436"/>
                    <a:pt x="1180" y="436"/>
                  </a:cubicBezTo>
                  <a:cubicBezTo>
                    <a:pt x="1044" y="436"/>
                    <a:pt x="1044" y="436"/>
                    <a:pt x="1044" y="436"/>
                  </a:cubicBezTo>
                  <a:cubicBezTo>
                    <a:pt x="1044" y="436"/>
                    <a:pt x="1044" y="436"/>
                    <a:pt x="1044" y="436"/>
                  </a:cubicBezTo>
                  <a:cubicBezTo>
                    <a:pt x="692" y="436"/>
                    <a:pt x="692" y="436"/>
                    <a:pt x="692" y="436"/>
                  </a:cubicBezTo>
                  <a:cubicBezTo>
                    <a:pt x="692" y="1234"/>
                    <a:pt x="692" y="1234"/>
                    <a:pt x="692" y="1234"/>
                  </a:cubicBezTo>
                  <a:cubicBezTo>
                    <a:pt x="692" y="1262"/>
                    <a:pt x="693" y="1289"/>
                    <a:pt x="695" y="1315"/>
                  </a:cubicBezTo>
                  <a:cubicBezTo>
                    <a:pt x="695" y="1315"/>
                    <a:pt x="695" y="1315"/>
                    <a:pt x="695" y="1315"/>
                  </a:cubicBezTo>
                  <a:cubicBezTo>
                    <a:pt x="748" y="1280"/>
                    <a:pt x="792" y="1244"/>
                    <a:pt x="829" y="1205"/>
                  </a:cubicBezTo>
                  <a:cubicBezTo>
                    <a:pt x="829" y="1205"/>
                    <a:pt x="829" y="1205"/>
                    <a:pt x="829" y="1205"/>
                  </a:cubicBezTo>
                  <a:cubicBezTo>
                    <a:pt x="829" y="573"/>
                    <a:pt x="829" y="573"/>
                    <a:pt x="829" y="573"/>
                  </a:cubicBezTo>
                  <a:cubicBezTo>
                    <a:pt x="1044" y="573"/>
                    <a:pt x="1044" y="573"/>
                    <a:pt x="1044" y="573"/>
                  </a:cubicBezTo>
                  <a:cubicBezTo>
                    <a:pt x="1044" y="573"/>
                    <a:pt x="1044" y="573"/>
                    <a:pt x="1044" y="573"/>
                  </a:cubicBezTo>
                  <a:cubicBezTo>
                    <a:pt x="1044" y="747"/>
                    <a:pt x="1044" y="747"/>
                    <a:pt x="1044" y="747"/>
                  </a:cubicBezTo>
                  <a:cubicBezTo>
                    <a:pt x="1044" y="978"/>
                    <a:pt x="1001" y="1263"/>
                    <a:pt x="590" y="1447"/>
                  </a:cubicBezTo>
                  <a:cubicBezTo>
                    <a:pt x="178" y="1263"/>
                    <a:pt x="135" y="978"/>
                    <a:pt x="135" y="747"/>
                  </a:cubicBezTo>
                  <a:cubicBezTo>
                    <a:pt x="135" y="136"/>
                    <a:pt x="135" y="136"/>
                    <a:pt x="135" y="136"/>
                  </a:cubicBezTo>
                  <a:cubicBezTo>
                    <a:pt x="590" y="136"/>
                    <a:pt x="590" y="136"/>
                    <a:pt x="590" y="136"/>
                  </a:cubicBezTo>
                  <a:cubicBezTo>
                    <a:pt x="1044" y="136"/>
                    <a:pt x="1044" y="136"/>
                    <a:pt x="1044" y="136"/>
                  </a:cubicBezTo>
                  <a:cubicBezTo>
                    <a:pt x="1044" y="370"/>
                    <a:pt x="1044" y="370"/>
                    <a:pt x="1044" y="370"/>
                  </a:cubicBezTo>
                  <a:cubicBezTo>
                    <a:pt x="1180" y="370"/>
                    <a:pt x="1180" y="370"/>
                    <a:pt x="1180" y="370"/>
                  </a:cubicBezTo>
                  <a:cubicBezTo>
                    <a:pt x="1180" y="0"/>
                    <a:pt x="1180" y="0"/>
                    <a:pt x="1180" y="0"/>
                  </a:cubicBezTo>
                  <a:cubicBezTo>
                    <a:pt x="590" y="0"/>
                    <a:pt x="590" y="0"/>
                    <a:pt x="590" y="0"/>
                  </a:cubicBezTo>
                  <a:cubicBezTo>
                    <a:pt x="0" y="0"/>
                    <a:pt x="0" y="0"/>
                    <a:pt x="0" y="0"/>
                  </a:cubicBezTo>
                  <a:cubicBezTo>
                    <a:pt x="0" y="665"/>
                    <a:pt x="0" y="665"/>
                    <a:pt x="0" y="665"/>
                  </a:cubicBezTo>
                  <a:cubicBezTo>
                    <a:pt x="0" y="1109"/>
                    <a:pt x="224" y="1357"/>
                    <a:pt x="590" y="1495"/>
                  </a:cubicBezTo>
                  <a:cubicBezTo>
                    <a:pt x="631" y="1479"/>
                    <a:pt x="670" y="1462"/>
                    <a:pt x="708" y="1444"/>
                  </a:cubicBezTo>
                  <a:cubicBezTo>
                    <a:pt x="771" y="1847"/>
                    <a:pt x="1023" y="2087"/>
                    <a:pt x="1401" y="2229"/>
                  </a:cubicBezTo>
                  <a:cubicBezTo>
                    <a:pt x="1777" y="2087"/>
                    <a:pt x="2029" y="1848"/>
                    <a:pt x="2093" y="1447"/>
                  </a:cubicBezTo>
                  <a:cubicBezTo>
                    <a:pt x="2128" y="1464"/>
                    <a:pt x="2165" y="1480"/>
                    <a:pt x="2203" y="1495"/>
                  </a:cubicBezTo>
                  <a:cubicBezTo>
                    <a:pt x="2569" y="1357"/>
                    <a:pt x="2794" y="1109"/>
                    <a:pt x="2794" y="665"/>
                  </a:cubicBezTo>
                  <a:cubicBezTo>
                    <a:pt x="2794" y="0"/>
                    <a:pt x="2794" y="0"/>
                    <a:pt x="2794" y="0"/>
                  </a:cubicBezTo>
                  <a:lnTo>
                    <a:pt x="2203" y="0"/>
                  </a:lnTo>
                  <a:close/>
                  <a:moveTo>
                    <a:pt x="2658" y="747"/>
                  </a:moveTo>
                  <a:cubicBezTo>
                    <a:pt x="2658" y="978"/>
                    <a:pt x="2615" y="1263"/>
                    <a:pt x="2203" y="1447"/>
                  </a:cubicBezTo>
                  <a:cubicBezTo>
                    <a:pt x="2166" y="1431"/>
                    <a:pt x="2131" y="1413"/>
                    <a:pt x="2100" y="1395"/>
                  </a:cubicBezTo>
                  <a:cubicBezTo>
                    <a:pt x="2106" y="1344"/>
                    <a:pt x="2109" y="1290"/>
                    <a:pt x="2109" y="1234"/>
                  </a:cubicBezTo>
                  <a:cubicBezTo>
                    <a:pt x="2109" y="436"/>
                    <a:pt x="2109" y="436"/>
                    <a:pt x="2109" y="436"/>
                  </a:cubicBezTo>
                  <a:cubicBezTo>
                    <a:pt x="1749" y="436"/>
                    <a:pt x="1749" y="436"/>
                    <a:pt x="1749" y="436"/>
                  </a:cubicBezTo>
                  <a:cubicBezTo>
                    <a:pt x="1749" y="136"/>
                    <a:pt x="1749" y="136"/>
                    <a:pt x="1749" y="136"/>
                  </a:cubicBezTo>
                  <a:cubicBezTo>
                    <a:pt x="2203" y="136"/>
                    <a:pt x="2203" y="136"/>
                    <a:pt x="2203" y="136"/>
                  </a:cubicBezTo>
                  <a:cubicBezTo>
                    <a:pt x="2658" y="136"/>
                    <a:pt x="2658" y="136"/>
                    <a:pt x="2658" y="136"/>
                  </a:cubicBezTo>
                  <a:lnTo>
                    <a:pt x="2658" y="747"/>
                  </a:lnTo>
                  <a:close/>
                </a:path>
              </a:pathLst>
            </a:custGeom>
            <a:solidFill>
              <a:srgbClr val="0046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6"/>
            <p:cNvSpPr>
              <a:spLocks/>
            </p:cNvSpPr>
            <p:nvPr userDrawn="1"/>
          </p:nvSpPr>
          <p:spPr bwMode="auto">
            <a:xfrm>
              <a:off x="915988" y="1003301"/>
              <a:ext cx="188913" cy="236538"/>
            </a:xfrm>
            <a:custGeom>
              <a:avLst/>
              <a:gdLst>
                <a:gd name="T0" fmla="*/ 49 w 596"/>
                <a:gd name="T1" fmla="*/ 747 h 747"/>
                <a:gd name="T2" fmla="*/ 49 w 596"/>
                <a:gd name="T3" fmla="*/ 721 h 747"/>
                <a:gd name="T4" fmla="*/ 91 w 596"/>
                <a:gd name="T5" fmla="*/ 696 h 747"/>
                <a:gd name="T6" fmla="*/ 99 w 596"/>
                <a:gd name="T7" fmla="*/ 684 h 747"/>
                <a:gd name="T8" fmla="*/ 105 w 596"/>
                <a:gd name="T9" fmla="*/ 621 h 747"/>
                <a:gd name="T10" fmla="*/ 109 w 596"/>
                <a:gd name="T11" fmla="*/ 535 h 747"/>
                <a:gd name="T12" fmla="*/ 109 w 596"/>
                <a:gd name="T13" fmla="*/ 252 h 747"/>
                <a:gd name="T14" fmla="*/ 105 w 596"/>
                <a:gd name="T15" fmla="*/ 112 h 747"/>
                <a:gd name="T16" fmla="*/ 98 w 596"/>
                <a:gd name="T17" fmla="*/ 52 h 747"/>
                <a:gd name="T18" fmla="*/ 78 w 596"/>
                <a:gd name="T19" fmla="*/ 39 h 747"/>
                <a:gd name="T20" fmla="*/ 0 w 596"/>
                <a:gd name="T21" fmla="*/ 33 h 747"/>
                <a:gd name="T22" fmla="*/ 0 w 596"/>
                <a:gd name="T23" fmla="*/ 0 h 747"/>
                <a:gd name="T24" fmla="*/ 165 w 596"/>
                <a:gd name="T25" fmla="*/ 3 h 747"/>
                <a:gd name="T26" fmla="*/ 323 w 596"/>
                <a:gd name="T27" fmla="*/ 0 h 747"/>
                <a:gd name="T28" fmla="*/ 323 w 596"/>
                <a:gd name="T29" fmla="*/ 33 h 747"/>
                <a:gd name="T30" fmla="*/ 243 w 596"/>
                <a:gd name="T31" fmla="*/ 39 h 747"/>
                <a:gd name="T32" fmla="*/ 224 w 596"/>
                <a:gd name="T33" fmla="*/ 51 h 747"/>
                <a:gd name="T34" fmla="*/ 216 w 596"/>
                <a:gd name="T35" fmla="*/ 102 h 747"/>
                <a:gd name="T36" fmla="*/ 213 w 596"/>
                <a:gd name="T37" fmla="*/ 252 h 747"/>
                <a:gd name="T38" fmla="*/ 213 w 596"/>
                <a:gd name="T39" fmla="*/ 606 h 747"/>
                <a:gd name="T40" fmla="*/ 216 w 596"/>
                <a:gd name="T41" fmla="*/ 696 h 747"/>
                <a:gd name="T42" fmla="*/ 303 w 596"/>
                <a:gd name="T43" fmla="*/ 700 h 747"/>
                <a:gd name="T44" fmla="*/ 525 w 596"/>
                <a:gd name="T45" fmla="*/ 681 h 747"/>
                <a:gd name="T46" fmla="*/ 538 w 596"/>
                <a:gd name="T47" fmla="*/ 644 h 747"/>
                <a:gd name="T48" fmla="*/ 560 w 596"/>
                <a:gd name="T49" fmla="*/ 557 h 747"/>
                <a:gd name="T50" fmla="*/ 596 w 596"/>
                <a:gd name="T51" fmla="*/ 557 h 747"/>
                <a:gd name="T52" fmla="*/ 573 w 596"/>
                <a:gd name="T53" fmla="*/ 741 h 747"/>
                <a:gd name="T54" fmla="*/ 537 w 596"/>
                <a:gd name="T55" fmla="*/ 746 h 747"/>
                <a:gd name="T56" fmla="*/ 449 w 596"/>
                <a:gd name="T57" fmla="*/ 747 h 747"/>
                <a:gd name="T58" fmla="*/ 156 w 596"/>
                <a:gd name="T59" fmla="*/ 744 h 747"/>
                <a:gd name="T60" fmla="*/ 49 w 596"/>
                <a:gd name="T61"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747">
                  <a:moveTo>
                    <a:pt x="49" y="747"/>
                  </a:moveTo>
                  <a:cubicBezTo>
                    <a:pt x="49" y="721"/>
                    <a:pt x="49" y="721"/>
                    <a:pt x="49" y="721"/>
                  </a:cubicBezTo>
                  <a:cubicBezTo>
                    <a:pt x="71" y="710"/>
                    <a:pt x="85" y="702"/>
                    <a:pt x="91" y="696"/>
                  </a:cubicBezTo>
                  <a:cubicBezTo>
                    <a:pt x="95" y="693"/>
                    <a:pt x="98" y="689"/>
                    <a:pt x="99" y="684"/>
                  </a:cubicBezTo>
                  <a:cubicBezTo>
                    <a:pt x="102" y="675"/>
                    <a:pt x="104" y="654"/>
                    <a:pt x="105" y="621"/>
                  </a:cubicBezTo>
                  <a:cubicBezTo>
                    <a:pt x="108" y="573"/>
                    <a:pt x="109" y="545"/>
                    <a:pt x="109" y="535"/>
                  </a:cubicBezTo>
                  <a:cubicBezTo>
                    <a:pt x="109" y="252"/>
                    <a:pt x="109" y="252"/>
                    <a:pt x="109" y="252"/>
                  </a:cubicBezTo>
                  <a:cubicBezTo>
                    <a:pt x="109" y="204"/>
                    <a:pt x="108" y="157"/>
                    <a:pt x="105" y="112"/>
                  </a:cubicBezTo>
                  <a:cubicBezTo>
                    <a:pt x="104" y="78"/>
                    <a:pt x="102" y="59"/>
                    <a:pt x="98" y="52"/>
                  </a:cubicBezTo>
                  <a:cubicBezTo>
                    <a:pt x="93" y="46"/>
                    <a:pt x="87" y="42"/>
                    <a:pt x="78" y="39"/>
                  </a:cubicBezTo>
                  <a:cubicBezTo>
                    <a:pt x="69" y="36"/>
                    <a:pt x="43" y="34"/>
                    <a:pt x="0" y="33"/>
                  </a:cubicBezTo>
                  <a:cubicBezTo>
                    <a:pt x="0" y="0"/>
                    <a:pt x="0" y="0"/>
                    <a:pt x="0" y="0"/>
                  </a:cubicBezTo>
                  <a:cubicBezTo>
                    <a:pt x="89" y="2"/>
                    <a:pt x="144" y="3"/>
                    <a:pt x="165" y="3"/>
                  </a:cubicBezTo>
                  <a:cubicBezTo>
                    <a:pt x="189" y="3"/>
                    <a:pt x="241" y="2"/>
                    <a:pt x="323" y="0"/>
                  </a:cubicBezTo>
                  <a:cubicBezTo>
                    <a:pt x="323" y="33"/>
                    <a:pt x="323" y="33"/>
                    <a:pt x="323" y="33"/>
                  </a:cubicBezTo>
                  <a:cubicBezTo>
                    <a:pt x="279" y="34"/>
                    <a:pt x="253" y="36"/>
                    <a:pt x="243" y="39"/>
                  </a:cubicBezTo>
                  <a:cubicBezTo>
                    <a:pt x="234" y="42"/>
                    <a:pt x="228" y="46"/>
                    <a:pt x="224" y="51"/>
                  </a:cubicBezTo>
                  <a:cubicBezTo>
                    <a:pt x="220" y="58"/>
                    <a:pt x="217" y="75"/>
                    <a:pt x="216" y="102"/>
                  </a:cubicBezTo>
                  <a:cubicBezTo>
                    <a:pt x="215" y="109"/>
                    <a:pt x="214" y="159"/>
                    <a:pt x="213" y="252"/>
                  </a:cubicBezTo>
                  <a:cubicBezTo>
                    <a:pt x="213" y="606"/>
                    <a:pt x="213" y="606"/>
                    <a:pt x="213" y="606"/>
                  </a:cubicBezTo>
                  <a:cubicBezTo>
                    <a:pt x="213" y="643"/>
                    <a:pt x="214" y="673"/>
                    <a:pt x="216" y="696"/>
                  </a:cubicBezTo>
                  <a:cubicBezTo>
                    <a:pt x="257" y="699"/>
                    <a:pt x="262" y="700"/>
                    <a:pt x="303" y="700"/>
                  </a:cubicBezTo>
                  <a:cubicBezTo>
                    <a:pt x="407" y="700"/>
                    <a:pt x="484" y="693"/>
                    <a:pt x="525" y="681"/>
                  </a:cubicBezTo>
                  <a:cubicBezTo>
                    <a:pt x="530" y="670"/>
                    <a:pt x="534" y="658"/>
                    <a:pt x="538" y="644"/>
                  </a:cubicBezTo>
                  <a:cubicBezTo>
                    <a:pt x="560" y="557"/>
                    <a:pt x="560" y="557"/>
                    <a:pt x="560" y="557"/>
                  </a:cubicBezTo>
                  <a:cubicBezTo>
                    <a:pt x="596" y="557"/>
                    <a:pt x="596" y="557"/>
                    <a:pt x="596" y="557"/>
                  </a:cubicBezTo>
                  <a:cubicBezTo>
                    <a:pt x="588" y="609"/>
                    <a:pt x="580" y="671"/>
                    <a:pt x="573" y="741"/>
                  </a:cubicBezTo>
                  <a:cubicBezTo>
                    <a:pt x="558" y="744"/>
                    <a:pt x="546" y="745"/>
                    <a:pt x="537" y="746"/>
                  </a:cubicBezTo>
                  <a:cubicBezTo>
                    <a:pt x="518" y="747"/>
                    <a:pt x="488" y="747"/>
                    <a:pt x="449" y="747"/>
                  </a:cubicBezTo>
                  <a:cubicBezTo>
                    <a:pt x="156" y="744"/>
                    <a:pt x="156" y="744"/>
                    <a:pt x="156" y="744"/>
                  </a:cubicBezTo>
                  <a:cubicBezTo>
                    <a:pt x="121" y="744"/>
                    <a:pt x="85" y="745"/>
                    <a:pt x="49"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7"/>
            <p:cNvSpPr>
              <a:spLocks/>
            </p:cNvSpPr>
            <p:nvPr userDrawn="1"/>
          </p:nvSpPr>
          <p:spPr bwMode="auto">
            <a:xfrm>
              <a:off x="1127125" y="1003301"/>
              <a:ext cx="103188" cy="236538"/>
            </a:xfrm>
            <a:custGeom>
              <a:avLst/>
              <a:gdLst>
                <a:gd name="T0" fmla="*/ 321 w 321"/>
                <a:gd name="T1" fmla="*/ 714 h 747"/>
                <a:gd name="T2" fmla="*/ 321 w 321"/>
                <a:gd name="T3" fmla="*/ 747 h 747"/>
                <a:gd name="T4" fmla="*/ 168 w 321"/>
                <a:gd name="T5" fmla="*/ 744 h 747"/>
                <a:gd name="T6" fmla="*/ 0 w 321"/>
                <a:gd name="T7" fmla="*/ 747 h 747"/>
                <a:gd name="T8" fmla="*/ 0 w 321"/>
                <a:gd name="T9" fmla="*/ 714 h 747"/>
                <a:gd name="T10" fmla="*/ 77 w 321"/>
                <a:gd name="T11" fmla="*/ 708 h 747"/>
                <a:gd name="T12" fmla="*/ 97 w 321"/>
                <a:gd name="T13" fmla="*/ 696 h 747"/>
                <a:gd name="T14" fmla="*/ 105 w 321"/>
                <a:gd name="T15" fmla="*/ 645 h 747"/>
                <a:gd name="T16" fmla="*/ 108 w 321"/>
                <a:gd name="T17" fmla="*/ 495 h 747"/>
                <a:gd name="T18" fmla="*/ 108 w 321"/>
                <a:gd name="T19" fmla="*/ 251 h 747"/>
                <a:gd name="T20" fmla="*/ 105 w 321"/>
                <a:gd name="T21" fmla="*/ 111 h 747"/>
                <a:gd name="T22" fmla="*/ 97 w 321"/>
                <a:gd name="T23" fmla="*/ 52 h 747"/>
                <a:gd name="T24" fmla="*/ 77 w 321"/>
                <a:gd name="T25" fmla="*/ 39 h 747"/>
                <a:gd name="T26" fmla="*/ 0 w 321"/>
                <a:gd name="T27" fmla="*/ 33 h 747"/>
                <a:gd name="T28" fmla="*/ 0 w 321"/>
                <a:gd name="T29" fmla="*/ 0 h 747"/>
                <a:gd name="T30" fmla="*/ 161 w 321"/>
                <a:gd name="T31" fmla="*/ 3 h 747"/>
                <a:gd name="T32" fmla="*/ 321 w 321"/>
                <a:gd name="T33" fmla="*/ 0 h 747"/>
                <a:gd name="T34" fmla="*/ 321 w 321"/>
                <a:gd name="T35" fmla="*/ 33 h 747"/>
                <a:gd name="T36" fmla="*/ 243 w 321"/>
                <a:gd name="T37" fmla="*/ 39 h 747"/>
                <a:gd name="T38" fmla="*/ 224 w 321"/>
                <a:gd name="T39" fmla="*/ 51 h 747"/>
                <a:gd name="T40" fmla="*/ 216 w 321"/>
                <a:gd name="T41" fmla="*/ 102 h 747"/>
                <a:gd name="T42" fmla="*/ 212 w 321"/>
                <a:gd name="T43" fmla="*/ 251 h 747"/>
                <a:gd name="T44" fmla="*/ 212 w 321"/>
                <a:gd name="T45" fmla="*/ 495 h 747"/>
                <a:gd name="T46" fmla="*/ 214 w 321"/>
                <a:gd name="T47" fmla="*/ 635 h 747"/>
                <a:gd name="T48" fmla="*/ 222 w 321"/>
                <a:gd name="T49" fmla="*/ 694 h 747"/>
                <a:gd name="T50" fmla="*/ 242 w 321"/>
                <a:gd name="T51" fmla="*/ 708 h 747"/>
                <a:gd name="T52" fmla="*/ 321 w 321"/>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747">
                  <a:moveTo>
                    <a:pt x="321" y="714"/>
                  </a:moveTo>
                  <a:cubicBezTo>
                    <a:pt x="321" y="747"/>
                    <a:pt x="321" y="747"/>
                    <a:pt x="321" y="747"/>
                  </a:cubicBezTo>
                  <a:cubicBezTo>
                    <a:pt x="244" y="745"/>
                    <a:pt x="193" y="744"/>
                    <a:pt x="168" y="744"/>
                  </a:cubicBezTo>
                  <a:cubicBezTo>
                    <a:pt x="0" y="747"/>
                    <a:pt x="0" y="747"/>
                    <a:pt x="0" y="747"/>
                  </a:cubicBezTo>
                  <a:cubicBezTo>
                    <a:pt x="0" y="714"/>
                    <a:pt x="0" y="714"/>
                    <a:pt x="0" y="714"/>
                  </a:cubicBezTo>
                  <a:cubicBezTo>
                    <a:pt x="42" y="713"/>
                    <a:pt x="68" y="711"/>
                    <a:pt x="77" y="708"/>
                  </a:cubicBezTo>
                  <a:cubicBezTo>
                    <a:pt x="87" y="705"/>
                    <a:pt x="93" y="701"/>
                    <a:pt x="97" y="696"/>
                  </a:cubicBezTo>
                  <a:cubicBezTo>
                    <a:pt x="101" y="689"/>
                    <a:pt x="104" y="672"/>
                    <a:pt x="105" y="645"/>
                  </a:cubicBezTo>
                  <a:cubicBezTo>
                    <a:pt x="106" y="637"/>
                    <a:pt x="107" y="587"/>
                    <a:pt x="108" y="495"/>
                  </a:cubicBezTo>
                  <a:cubicBezTo>
                    <a:pt x="108" y="251"/>
                    <a:pt x="108" y="251"/>
                    <a:pt x="108" y="251"/>
                  </a:cubicBezTo>
                  <a:cubicBezTo>
                    <a:pt x="108" y="204"/>
                    <a:pt x="107" y="157"/>
                    <a:pt x="105" y="111"/>
                  </a:cubicBezTo>
                  <a:cubicBezTo>
                    <a:pt x="104" y="78"/>
                    <a:pt x="102" y="59"/>
                    <a:pt x="97" y="52"/>
                  </a:cubicBezTo>
                  <a:cubicBezTo>
                    <a:pt x="93" y="46"/>
                    <a:pt x="87" y="41"/>
                    <a:pt x="77" y="39"/>
                  </a:cubicBezTo>
                  <a:cubicBezTo>
                    <a:pt x="68" y="36"/>
                    <a:pt x="42" y="34"/>
                    <a:pt x="0" y="33"/>
                  </a:cubicBezTo>
                  <a:cubicBezTo>
                    <a:pt x="0" y="0"/>
                    <a:pt x="0" y="0"/>
                    <a:pt x="0" y="0"/>
                  </a:cubicBezTo>
                  <a:cubicBezTo>
                    <a:pt x="69" y="2"/>
                    <a:pt x="123" y="3"/>
                    <a:pt x="161" y="3"/>
                  </a:cubicBezTo>
                  <a:cubicBezTo>
                    <a:pt x="197" y="3"/>
                    <a:pt x="250" y="2"/>
                    <a:pt x="321" y="0"/>
                  </a:cubicBezTo>
                  <a:cubicBezTo>
                    <a:pt x="321" y="33"/>
                    <a:pt x="321" y="33"/>
                    <a:pt x="321" y="33"/>
                  </a:cubicBezTo>
                  <a:cubicBezTo>
                    <a:pt x="278" y="34"/>
                    <a:pt x="252" y="36"/>
                    <a:pt x="243" y="39"/>
                  </a:cubicBezTo>
                  <a:cubicBezTo>
                    <a:pt x="234" y="41"/>
                    <a:pt x="227" y="46"/>
                    <a:pt x="224" y="51"/>
                  </a:cubicBezTo>
                  <a:cubicBezTo>
                    <a:pt x="219" y="58"/>
                    <a:pt x="217" y="75"/>
                    <a:pt x="216" y="102"/>
                  </a:cubicBezTo>
                  <a:cubicBezTo>
                    <a:pt x="215" y="109"/>
                    <a:pt x="214" y="159"/>
                    <a:pt x="212" y="251"/>
                  </a:cubicBezTo>
                  <a:cubicBezTo>
                    <a:pt x="212" y="495"/>
                    <a:pt x="212" y="495"/>
                    <a:pt x="212" y="495"/>
                  </a:cubicBezTo>
                  <a:cubicBezTo>
                    <a:pt x="212" y="543"/>
                    <a:pt x="213" y="589"/>
                    <a:pt x="214" y="635"/>
                  </a:cubicBezTo>
                  <a:cubicBezTo>
                    <a:pt x="215" y="668"/>
                    <a:pt x="218" y="688"/>
                    <a:pt x="222" y="694"/>
                  </a:cubicBezTo>
                  <a:cubicBezTo>
                    <a:pt x="226" y="700"/>
                    <a:pt x="233" y="705"/>
                    <a:pt x="242" y="708"/>
                  </a:cubicBezTo>
                  <a:cubicBezTo>
                    <a:pt x="251" y="711"/>
                    <a:pt x="278" y="713"/>
                    <a:pt x="321"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8"/>
            <p:cNvSpPr>
              <a:spLocks/>
            </p:cNvSpPr>
            <p:nvPr userDrawn="1"/>
          </p:nvSpPr>
          <p:spPr bwMode="auto">
            <a:xfrm>
              <a:off x="1266825" y="1003301"/>
              <a:ext cx="276225" cy="242888"/>
            </a:xfrm>
            <a:custGeom>
              <a:avLst/>
              <a:gdLst>
                <a:gd name="T0" fmla="*/ 5 w 869"/>
                <a:gd name="T1" fmla="*/ 747 h 766"/>
                <a:gd name="T2" fmla="*/ 5 w 869"/>
                <a:gd name="T3" fmla="*/ 714 h 766"/>
                <a:gd name="T4" fmla="*/ 80 w 869"/>
                <a:gd name="T5" fmla="*/ 705 h 766"/>
                <a:gd name="T6" fmla="*/ 91 w 869"/>
                <a:gd name="T7" fmla="*/ 695 h 766"/>
                <a:gd name="T8" fmla="*/ 99 w 869"/>
                <a:gd name="T9" fmla="*/ 640 h 766"/>
                <a:gd name="T10" fmla="*/ 102 w 869"/>
                <a:gd name="T11" fmla="*/ 520 h 766"/>
                <a:gd name="T12" fmla="*/ 102 w 869"/>
                <a:gd name="T13" fmla="*/ 92 h 766"/>
                <a:gd name="T14" fmla="*/ 100 w 869"/>
                <a:gd name="T15" fmla="*/ 69 h 766"/>
                <a:gd name="T16" fmla="*/ 80 w 869"/>
                <a:gd name="T17" fmla="*/ 47 h 766"/>
                <a:gd name="T18" fmla="*/ 57 w 869"/>
                <a:gd name="T19" fmla="*/ 36 h 766"/>
                <a:gd name="T20" fmla="*/ 0 w 869"/>
                <a:gd name="T21" fmla="*/ 33 h 766"/>
                <a:gd name="T22" fmla="*/ 0 w 869"/>
                <a:gd name="T23" fmla="*/ 0 h 766"/>
                <a:gd name="T24" fmla="*/ 119 w 869"/>
                <a:gd name="T25" fmla="*/ 3 h 766"/>
                <a:gd name="T26" fmla="*/ 202 w 869"/>
                <a:gd name="T27" fmla="*/ 0 h 766"/>
                <a:gd name="T28" fmla="*/ 269 w 869"/>
                <a:gd name="T29" fmla="*/ 86 h 766"/>
                <a:gd name="T30" fmla="*/ 381 w 869"/>
                <a:gd name="T31" fmla="*/ 220 h 766"/>
                <a:gd name="T32" fmla="*/ 545 w 869"/>
                <a:gd name="T33" fmla="*/ 411 h 766"/>
                <a:gd name="T34" fmla="*/ 671 w 869"/>
                <a:gd name="T35" fmla="*/ 554 h 766"/>
                <a:gd name="T36" fmla="*/ 721 w 869"/>
                <a:gd name="T37" fmla="*/ 609 h 766"/>
                <a:gd name="T38" fmla="*/ 721 w 869"/>
                <a:gd name="T39" fmla="*/ 226 h 766"/>
                <a:gd name="T40" fmla="*/ 718 w 869"/>
                <a:gd name="T41" fmla="*/ 105 h 766"/>
                <a:gd name="T42" fmla="*/ 711 w 869"/>
                <a:gd name="T43" fmla="*/ 51 h 766"/>
                <a:gd name="T44" fmla="*/ 699 w 869"/>
                <a:gd name="T45" fmla="*/ 41 h 766"/>
                <a:gd name="T46" fmla="*/ 624 w 869"/>
                <a:gd name="T47" fmla="*/ 33 h 766"/>
                <a:gd name="T48" fmla="*/ 624 w 869"/>
                <a:gd name="T49" fmla="*/ 0 h 766"/>
                <a:gd name="T50" fmla="*/ 756 w 869"/>
                <a:gd name="T51" fmla="*/ 3 h 766"/>
                <a:gd name="T52" fmla="*/ 869 w 869"/>
                <a:gd name="T53" fmla="*/ 0 h 766"/>
                <a:gd name="T54" fmla="*/ 869 w 869"/>
                <a:gd name="T55" fmla="*/ 33 h 766"/>
                <a:gd name="T56" fmla="*/ 794 w 869"/>
                <a:gd name="T57" fmla="*/ 41 h 766"/>
                <a:gd name="T58" fmla="*/ 783 w 869"/>
                <a:gd name="T59" fmla="*/ 52 h 766"/>
                <a:gd name="T60" fmla="*/ 775 w 869"/>
                <a:gd name="T61" fmla="*/ 107 h 766"/>
                <a:gd name="T62" fmla="*/ 772 w 869"/>
                <a:gd name="T63" fmla="*/ 226 h 766"/>
                <a:gd name="T64" fmla="*/ 772 w 869"/>
                <a:gd name="T65" fmla="*/ 479 h 766"/>
                <a:gd name="T66" fmla="*/ 775 w 869"/>
                <a:gd name="T67" fmla="*/ 766 h 766"/>
                <a:gd name="T68" fmla="*/ 721 w 869"/>
                <a:gd name="T69" fmla="*/ 766 h 766"/>
                <a:gd name="T70" fmla="*/ 707 w 869"/>
                <a:gd name="T71" fmla="*/ 752 h 766"/>
                <a:gd name="T72" fmla="*/ 698 w 869"/>
                <a:gd name="T73" fmla="*/ 744 h 766"/>
                <a:gd name="T74" fmla="*/ 678 w 869"/>
                <a:gd name="T75" fmla="*/ 723 h 766"/>
                <a:gd name="T76" fmla="*/ 611 w 869"/>
                <a:gd name="T77" fmla="*/ 647 h 766"/>
                <a:gd name="T78" fmla="*/ 540 w 869"/>
                <a:gd name="T79" fmla="*/ 560 h 766"/>
                <a:gd name="T80" fmla="*/ 151 w 869"/>
                <a:gd name="T81" fmla="*/ 110 h 766"/>
                <a:gd name="T82" fmla="*/ 151 w 869"/>
                <a:gd name="T83" fmla="*/ 518 h 766"/>
                <a:gd name="T84" fmla="*/ 154 w 869"/>
                <a:gd name="T85" fmla="*/ 641 h 766"/>
                <a:gd name="T86" fmla="*/ 161 w 869"/>
                <a:gd name="T87" fmla="*/ 695 h 766"/>
                <a:gd name="T88" fmla="*/ 173 w 869"/>
                <a:gd name="T89" fmla="*/ 705 h 766"/>
                <a:gd name="T90" fmla="*/ 249 w 869"/>
                <a:gd name="T91" fmla="*/ 714 h 766"/>
                <a:gd name="T92" fmla="*/ 249 w 869"/>
                <a:gd name="T93" fmla="*/ 747 h 766"/>
                <a:gd name="T94" fmla="*/ 143 w 869"/>
                <a:gd name="T95" fmla="*/ 744 h 766"/>
                <a:gd name="T96" fmla="*/ 5 w 869"/>
                <a:gd name="T97" fmla="*/ 747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766">
                  <a:moveTo>
                    <a:pt x="5" y="747"/>
                  </a:moveTo>
                  <a:cubicBezTo>
                    <a:pt x="5" y="714"/>
                    <a:pt x="5" y="714"/>
                    <a:pt x="5" y="714"/>
                  </a:cubicBezTo>
                  <a:cubicBezTo>
                    <a:pt x="43" y="714"/>
                    <a:pt x="68" y="711"/>
                    <a:pt x="80" y="705"/>
                  </a:cubicBezTo>
                  <a:cubicBezTo>
                    <a:pt x="86" y="703"/>
                    <a:pt x="89" y="700"/>
                    <a:pt x="91" y="695"/>
                  </a:cubicBezTo>
                  <a:cubicBezTo>
                    <a:pt x="95" y="688"/>
                    <a:pt x="98" y="670"/>
                    <a:pt x="99" y="640"/>
                  </a:cubicBezTo>
                  <a:cubicBezTo>
                    <a:pt x="101" y="594"/>
                    <a:pt x="102" y="554"/>
                    <a:pt x="102" y="520"/>
                  </a:cubicBezTo>
                  <a:cubicBezTo>
                    <a:pt x="102" y="92"/>
                    <a:pt x="102" y="92"/>
                    <a:pt x="102" y="92"/>
                  </a:cubicBezTo>
                  <a:cubicBezTo>
                    <a:pt x="102" y="80"/>
                    <a:pt x="102" y="73"/>
                    <a:pt x="100" y="69"/>
                  </a:cubicBezTo>
                  <a:cubicBezTo>
                    <a:pt x="97" y="63"/>
                    <a:pt x="91" y="56"/>
                    <a:pt x="80" y="47"/>
                  </a:cubicBezTo>
                  <a:cubicBezTo>
                    <a:pt x="74" y="41"/>
                    <a:pt x="66" y="38"/>
                    <a:pt x="57" y="36"/>
                  </a:cubicBezTo>
                  <a:cubicBezTo>
                    <a:pt x="49" y="34"/>
                    <a:pt x="30" y="33"/>
                    <a:pt x="0" y="33"/>
                  </a:cubicBezTo>
                  <a:cubicBezTo>
                    <a:pt x="0" y="0"/>
                    <a:pt x="0" y="0"/>
                    <a:pt x="0" y="0"/>
                  </a:cubicBezTo>
                  <a:cubicBezTo>
                    <a:pt x="63" y="2"/>
                    <a:pt x="103" y="3"/>
                    <a:pt x="119" y="3"/>
                  </a:cubicBezTo>
                  <a:cubicBezTo>
                    <a:pt x="147" y="3"/>
                    <a:pt x="174" y="2"/>
                    <a:pt x="202" y="0"/>
                  </a:cubicBezTo>
                  <a:cubicBezTo>
                    <a:pt x="232" y="39"/>
                    <a:pt x="255" y="67"/>
                    <a:pt x="269" y="86"/>
                  </a:cubicBezTo>
                  <a:cubicBezTo>
                    <a:pt x="381" y="220"/>
                    <a:pt x="381" y="220"/>
                    <a:pt x="381" y="220"/>
                  </a:cubicBezTo>
                  <a:cubicBezTo>
                    <a:pt x="545" y="411"/>
                    <a:pt x="545" y="411"/>
                    <a:pt x="545" y="411"/>
                  </a:cubicBezTo>
                  <a:cubicBezTo>
                    <a:pt x="597" y="472"/>
                    <a:pt x="639" y="520"/>
                    <a:pt x="671" y="554"/>
                  </a:cubicBezTo>
                  <a:cubicBezTo>
                    <a:pt x="691" y="578"/>
                    <a:pt x="708" y="596"/>
                    <a:pt x="721" y="609"/>
                  </a:cubicBezTo>
                  <a:cubicBezTo>
                    <a:pt x="721" y="226"/>
                    <a:pt x="721" y="226"/>
                    <a:pt x="721" y="226"/>
                  </a:cubicBezTo>
                  <a:cubicBezTo>
                    <a:pt x="721" y="191"/>
                    <a:pt x="720" y="151"/>
                    <a:pt x="718" y="105"/>
                  </a:cubicBezTo>
                  <a:cubicBezTo>
                    <a:pt x="717" y="76"/>
                    <a:pt x="714" y="58"/>
                    <a:pt x="711" y="51"/>
                  </a:cubicBezTo>
                  <a:cubicBezTo>
                    <a:pt x="708" y="46"/>
                    <a:pt x="705" y="43"/>
                    <a:pt x="699" y="41"/>
                  </a:cubicBezTo>
                  <a:cubicBezTo>
                    <a:pt x="687" y="36"/>
                    <a:pt x="662" y="33"/>
                    <a:pt x="624" y="33"/>
                  </a:cubicBezTo>
                  <a:cubicBezTo>
                    <a:pt x="624" y="0"/>
                    <a:pt x="624" y="0"/>
                    <a:pt x="624" y="0"/>
                  </a:cubicBezTo>
                  <a:cubicBezTo>
                    <a:pt x="667" y="2"/>
                    <a:pt x="711" y="3"/>
                    <a:pt x="756" y="3"/>
                  </a:cubicBezTo>
                  <a:cubicBezTo>
                    <a:pt x="797" y="3"/>
                    <a:pt x="835" y="2"/>
                    <a:pt x="869" y="0"/>
                  </a:cubicBezTo>
                  <a:cubicBezTo>
                    <a:pt x="869" y="33"/>
                    <a:pt x="869" y="33"/>
                    <a:pt x="869" y="33"/>
                  </a:cubicBezTo>
                  <a:cubicBezTo>
                    <a:pt x="831" y="33"/>
                    <a:pt x="806" y="36"/>
                    <a:pt x="794" y="41"/>
                  </a:cubicBezTo>
                  <a:cubicBezTo>
                    <a:pt x="789" y="43"/>
                    <a:pt x="785" y="47"/>
                    <a:pt x="783" y="52"/>
                  </a:cubicBezTo>
                  <a:cubicBezTo>
                    <a:pt x="779" y="58"/>
                    <a:pt x="776" y="77"/>
                    <a:pt x="775" y="107"/>
                  </a:cubicBezTo>
                  <a:cubicBezTo>
                    <a:pt x="773" y="153"/>
                    <a:pt x="772" y="193"/>
                    <a:pt x="772" y="226"/>
                  </a:cubicBezTo>
                  <a:cubicBezTo>
                    <a:pt x="772" y="479"/>
                    <a:pt x="772" y="479"/>
                    <a:pt x="772" y="479"/>
                  </a:cubicBezTo>
                  <a:cubicBezTo>
                    <a:pt x="772" y="531"/>
                    <a:pt x="773" y="626"/>
                    <a:pt x="775" y="766"/>
                  </a:cubicBezTo>
                  <a:cubicBezTo>
                    <a:pt x="721" y="766"/>
                    <a:pt x="721" y="766"/>
                    <a:pt x="721" y="766"/>
                  </a:cubicBezTo>
                  <a:cubicBezTo>
                    <a:pt x="707" y="752"/>
                    <a:pt x="707" y="752"/>
                    <a:pt x="707" y="752"/>
                  </a:cubicBezTo>
                  <a:cubicBezTo>
                    <a:pt x="705" y="751"/>
                    <a:pt x="700" y="746"/>
                    <a:pt x="698" y="744"/>
                  </a:cubicBezTo>
                  <a:cubicBezTo>
                    <a:pt x="696" y="742"/>
                    <a:pt x="689" y="735"/>
                    <a:pt x="678" y="723"/>
                  </a:cubicBezTo>
                  <a:cubicBezTo>
                    <a:pt x="647" y="689"/>
                    <a:pt x="625" y="664"/>
                    <a:pt x="611" y="647"/>
                  </a:cubicBezTo>
                  <a:cubicBezTo>
                    <a:pt x="540" y="560"/>
                    <a:pt x="540" y="560"/>
                    <a:pt x="540" y="560"/>
                  </a:cubicBezTo>
                  <a:cubicBezTo>
                    <a:pt x="151" y="110"/>
                    <a:pt x="151" y="110"/>
                    <a:pt x="151" y="110"/>
                  </a:cubicBezTo>
                  <a:cubicBezTo>
                    <a:pt x="151" y="518"/>
                    <a:pt x="151" y="518"/>
                    <a:pt x="151" y="518"/>
                  </a:cubicBezTo>
                  <a:cubicBezTo>
                    <a:pt x="151" y="552"/>
                    <a:pt x="152" y="593"/>
                    <a:pt x="154" y="641"/>
                  </a:cubicBezTo>
                  <a:cubicBezTo>
                    <a:pt x="156" y="670"/>
                    <a:pt x="158" y="688"/>
                    <a:pt x="161" y="695"/>
                  </a:cubicBezTo>
                  <a:cubicBezTo>
                    <a:pt x="164" y="700"/>
                    <a:pt x="168" y="704"/>
                    <a:pt x="173" y="705"/>
                  </a:cubicBezTo>
                  <a:cubicBezTo>
                    <a:pt x="185" y="711"/>
                    <a:pt x="210" y="714"/>
                    <a:pt x="249" y="714"/>
                  </a:cubicBezTo>
                  <a:cubicBezTo>
                    <a:pt x="249" y="747"/>
                    <a:pt x="249" y="747"/>
                    <a:pt x="249" y="747"/>
                  </a:cubicBezTo>
                  <a:cubicBezTo>
                    <a:pt x="217" y="745"/>
                    <a:pt x="181" y="744"/>
                    <a:pt x="143" y="744"/>
                  </a:cubicBezTo>
                  <a:cubicBezTo>
                    <a:pt x="100" y="744"/>
                    <a:pt x="54" y="745"/>
                    <a:pt x="5" y="7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9"/>
            <p:cNvSpPr>
              <a:spLocks/>
            </p:cNvSpPr>
            <p:nvPr userDrawn="1"/>
          </p:nvSpPr>
          <p:spPr bwMode="auto">
            <a:xfrm>
              <a:off x="1573213" y="1003301"/>
              <a:ext cx="101600" cy="236538"/>
            </a:xfrm>
            <a:custGeom>
              <a:avLst/>
              <a:gdLst>
                <a:gd name="T0" fmla="*/ 322 w 322"/>
                <a:gd name="T1" fmla="*/ 714 h 747"/>
                <a:gd name="T2" fmla="*/ 322 w 322"/>
                <a:gd name="T3" fmla="*/ 747 h 747"/>
                <a:gd name="T4" fmla="*/ 169 w 322"/>
                <a:gd name="T5" fmla="*/ 744 h 747"/>
                <a:gd name="T6" fmla="*/ 0 w 322"/>
                <a:gd name="T7" fmla="*/ 747 h 747"/>
                <a:gd name="T8" fmla="*/ 0 w 322"/>
                <a:gd name="T9" fmla="*/ 714 h 747"/>
                <a:gd name="T10" fmla="*/ 79 w 322"/>
                <a:gd name="T11" fmla="*/ 708 h 747"/>
                <a:gd name="T12" fmla="*/ 98 w 322"/>
                <a:gd name="T13" fmla="*/ 696 h 747"/>
                <a:gd name="T14" fmla="*/ 106 w 322"/>
                <a:gd name="T15" fmla="*/ 645 h 747"/>
                <a:gd name="T16" fmla="*/ 109 w 322"/>
                <a:gd name="T17" fmla="*/ 495 h 747"/>
                <a:gd name="T18" fmla="*/ 109 w 322"/>
                <a:gd name="T19" fmla="*/ 251 h 747"/>
                <a:gd name="T20" fmla="*/ 106 w 322"/>
                <a:gd name="T21" fmla="*/ 111 h 747"/>
                <a:gd name="T22" fmla="*/ 98 w 322"/>
                <a:gd name="T23" fmla="*/ 52 h 747"/>
                <a:gd name="T24" fmla="*/ 78 w 322"/>
                <a:gd name="T25" fmla="*/ 39 h 747"/>
                <a:gd name="T26" fmla="*/ 0 w 322"/>
                <a:gd name="T27" fmla="*/ 33 h 747"/>
                <a:gd name="T28" fmla="*/ 0 w 322"/>
                <a:gd name="T29" fmla="*/ 0 h 747"/>
                <a:gd name="T30" fmla="*/ 161 w 322"/>
                <a:gd name="T31" fmla="*/ 3 h 747"/>
                <a:gd name="T32" fmla="*/ 322 w 322"/>
                <a:gd name="T33" fmla="*/ 0 h 747"/>
                <a:gd name="T34" fmla="*/ 322 w 322"/>
                <a:gd name="T35" fmla="*/ 33 h 747"/>
                <a:gd name="T36" fmla="*/ 244 w 322"/>
                <a:gd name="T37" fmla="*/ 39 h 747"/>
                <a:gd name="T38" fmla="*/ 224 w 322"/>
                <a:gd name="T39" fmla="*/ 51 h 747"/>
                <a:gd name="T40" fmla="*/ 216 w 322"/>
                <a:gd name="T41" fmla="*/ 102 h 747"/>
                <a:gd name="T42" fmla="*/ 213 w 322"/>
                <a:gd name="T43" fmla="*/ 251 h 747"/>
                <a:gd name="T44" fmla="*/ 213 w 322"/>
                <a:gd name="T45" fmla="*/ 495 h 747"/>
                <a:gd name="T46" fmla="*/ 215 w 322"/>
                <a:gd name="T47" fmla="*/ 635 h 747"/>
                <a:gd name="T48" fmla="*/ 223 w 322"/>
                <a:gd name="T49" fmla="*/ 694 h 747"/>
                <a:gd name="T50" fmla="*/ 243 w 322"/>
                <a:gd name="T51" fmla="*/ 708 h 747"/>
                <a:gd name="T52" fmla="*/ 322 w 322"/>
                <a:gd name="T53" fmla="*/ 714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747">
                  <a:moveTo>
                    <a:pt x="322" y="714"/>
                  </a:moveTo>
                  <a:cubicBezTo>
                    <a:pt x="322" y="747"/>
                    <a:pt x="322" y="747"/>
                    <a:pt x="322" y="747"/>
                  </a:cubicBezTo>
                  <a:cubicBezTo>
                    <a:pt x="244" y="745"/>
                    <a:pt x="193" y="744"/>
                    <a:pt x="169" y="744"/>
                  </a:cubicBezTo>
                  <a:cubicBezTo>
                    <a:pt x="0" y="747"/>
                    <a:pt x="0" y="747"/>
                    <a:pt x="0" y="747"/>
                  </a:cubicBezTo>
                  <a:cubicBezTo>
                    <a:pt x="0" y="714"/>
                    <a:pt x="0" y="714"/>
                    <a:pt x="0" y="714"/>
                  </a:cubicBezTo>
                  <a:cubicBezTo>
                    <a:pt x="43" y="713"/>
                    <a:pt x="69" y="711"/>
                    <a:pt x="79" y="708"/>
                  </a:cubicBezTo>
                  <a:cubicBezTo>
                    <a:pt x="88" y="705"/>
                    <a:pt x="94" y="701"/>
                    <a:pt x="98" y="696"/>
                  </a:cubicBezTo>
                  <a:cubicBezTo>
                    <a:pt x="102" y="689"/>
                    <a:pt x="105" y="672"/>
                    <a:pt x="106" y="645"/>
                  </a:cubicBezTo>
                  <a:cubicBezTo>
                    <a:pt x="107" y="637"/>
                    <a:pt x="108" y="587"/>
                    <a:pt x="109" y="495"/>
                  </a:cubicBezTo>
                  <a:cubicBezTo>
                    <a:pt x="109" y="251"/>
                    <a:pt x="109" y="251"/>
                    <a:pt x="109" y="251"/>
                  </a:cubicBezTo>
                  <a:cubicBezTo>
                    <a:pt x="109" y="204"/>
                    <a:pt x="108" y="157"/>
                    <a:pt x="106" y="111"/>
                  </a:cubicBezTo>
                  <a:cubicBezTo>
                    <a:pt x="105" y="78"/>
                    <a:pt x="102" y="59"/>
                    <a:pt x="98" y="52"/>
                  </a:cubicBezTo>
                  <a:cubicBezTo>
                    <a:pt x="94" y="46"/>
                    <a:pt x="88" y="41"/>
                    <a:pt x="78" y="39"/>
                  </a:cubicBezTo>
                  <a:cubicBezTo>
                    <a:pt x="69" y="36"/>
                    <a:pt x="43" y="34"/>
                    <a:pt x="0" y="33"/>
                  </a:cubicBezTo>
                  <a:cubicBezTo>
                    <a:pt x="0" y="0"/>
                    <a:pt x="0" y="0"/>
                    <a:pt x="0" y="0"/>
                  </a:cubicBezTo>
                  <a:cubicBezTo>
                    <a:pt x="70" y="2"/>
                    <a:pt x="124" y="3"/>
                    <a:pt x="161" y="3"/>
                  </a:cubicBezTo>
                  <a:cubicBezTo>
                    <a:pt x="198" y="3"/>
                    <a:pt x="251" y="2"/>
                    <a:pt x="322" y="0"/>
                  </a:cubicBezTo>
                  <a:cubicBezTo>
                    <a:pt x="322" y="33"/>
                    <a:pt x="322" y="33"/>
                    <a:pt x="322" y="33"/>
                  </a:cubicBezTo>
                  <a:cubicBezTo>
                    <a:pt x="279" y="34"/>
                    <a:pt x="253" y="36"/>
                    <a:pt x="244" y="39"/>
                  </a:cubicBezTo>
                  <a:cubicBezTo>
                    <a:pt x="234" y="41"/>
                    <a:pt x="228" y="46"/>
                    <a:pt x="224" y="51"/>
                  </a:cubicBezTo>
                  <a:cubicBezTo>
                    <a:pt x="220" y="58"/>
                    <a:pt x="217" y="75"/>
                    <a:pt x="216" y="102"/>
                  </a:cubicBezTo>
                  <a:cubicBezTo>
                    <a:pt x="216" y="109"/>
                    <a:pt x="215" y="159"/>
                    <a:pt x="213" y="251"/>
                  </a:cubicBezTo>
                  <a:cubicBezTo>
                    <a:pt x="213" y="495"/>
                    <a:pt x="213" y="495"/>
                    <a:pt x="213" y="495"/>
                  </a:cubicBezTo>
                  <a:cubicBezTo>
                    <a:pt x="213" y="543"/>
                    <a:pt x="214" y="589"/>
                    <a:pt x="215" y="635"/>
                  </a:cubicBezTo>
                  <a:cubicBezTo>
                    <a:pt x="216" y="668"/>
                    <a:pt x="219" y="688"/>
                    <a:pt x="223" y="694"/>
                  </a:cubicBezTo>
                  <a:cubicBezTo>
                    <a:pt x="227" y="700"/>
                    <a:pt x="234" y="705"/>
                    <a:pt x="243" y="708"/>
                  </a:cubicBezTo>
                  <a:cubicBezTo>
                    <a:pt x="252" y="711"/>
                    <a:pt x="278" y="713"/>
                    <a:pt x="322" y="7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10"/>
            <p:cNvSpPr>
              <a:spLocks/>
            </p:cNvSpPr>
            <p:nvPr userDrawn="1"/>
          </p:nvSpPr>
          <p:spPr bwMode="auto">
            <a:xfrm>
              <a:off x="1692275" y="998538"/>
              <a:ext cx="231775" cy="246063"/>
            </a:xfrm>
            <a:custGeom>
              <a:avLst/>
              <a:gdLst>
                <a:gd name="T0" fmla="*/ 728 w 728"/>
                <a:gd name="T1" fmla="*/ 667 h 774"/>
                <a:gd name="T2" fmla="*/ 707 w 728"/>
                <a:gd name="T3" fmla="*/ 716 h 774"/>
                <a:gd name="T4" fmla="*/ 581 w 728"/>
                <a:gd name="T5" fmla="*/ 761 h 774"/>
                <a:gd name="T6" fmla="*/ 447 w 728"/>
                <a:gd name="T7" fmla="*/ 774 h 774"/>
                <a:gd name="T8" fmla="*/ 288 w 728"/>
                <a:gd name="T9" fmla="*/ 754 h 774"/>
                <a:gd name="T10" fmla="*/ 161 w 728"/>
                <a:gd name="T11" fmla="*/ 696 h 774"/>
                <a:gd name="T12" fmla="*/ 71 w 728"/>
                <a:gd name="T13" fmla="*/ 610 h 774"/>
                <a:gd name="T14" fmla="*/ 18 w 728"/>
                <a:gd name="T15" fmla="*/ 508 h 774"/>
                <a:gd name="T16" fmla="*/ 0 w 728"/>
                <a:gd name="T17" fmla="*/ 386 h 774"/>
                <a:gd name="T18" fmla="*/ 123 w 728"/>
                <a:gd name="T19" fmla="*/ 110 h 774"/>
                <a:gd name="T20" fmla="*/ 457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5 w 728"/>
                <a:gd name="T35" fmla="*/ 143 h 774"/>
                <a:gd name="T36" fmla="*/ 605 w 728"/>
                <a:gd name="T37" fmla="*/ 66 h 774"/>
                <a:gd name="T38" fmla="*/ 446 w 728"/>
                <a:gd name="T39" fmla="*/ 41 h 774"/>
                <a:gd name="T40" fmla="*/ 313 w 728"/>
                <a:gd name="T41" fmla="*/ 60 h 774"/>
                <a:gd name="T42" fmla="*/ 217 w 728"/>
                <a:gd name="T43" fmla="*/ 117 h 774"/>
                <a:gd name="T44" fmla="*/ 149 w 728"/>
                <a:gd name="T45" fmla="*/ 216 h 774"/>
                <a:gd name="T46" fmla="*/ 122 w 728"/>
                <a:gd name="T47" fmla="*/ 366 h 774"/>
                <a:gd name="T48" fmla="*/ 223 w 728"/>
                <a:gd name="T49" fmla="*/ 621 h 774"/>
                <a:gd name="T50" fmla="*/ 492 w 728"/>
                <a:gd name="T51" fmla="*/ 717 h 774"/>
                <a:gd name="T52" fmla="*/ 632 w 728"/>
                <a:gd name="T53" fmla="*/ 698 h 774"/>
                <a:gd name="T54" fmla="*/ 719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7" y="716"/>
                    <a:pt x="707" y="716"/>
                    <a:pt x="707" y="716"/>
                  </a:cubicBezTo>
                  <a:cubicBezTo>
                    <a:pt x="664" y="736"/>
                    <a:pt x="622" y="751"/>
                    <a:pt x="581" y="761"/>
                  </a:cubicBezTo>
                  <a:cubicBezTo>
                    <a:pt x="540" y="770"/>
                    <a:pt x="495" y="774"/>
                    <a:pt x="447" y="774"/>
                  </a:cubicBezTo>
                  <a:cubicBezTo>
                    <a:pt x="390" y="774"/>
                    <a:pt x="337" y="768"/>
                    <a:pt x="288" y="754"/>
                  </a:cubicBezTo>
                  <a:cubicBezTo>
                    <a:pt x="240" y="740"/>
                    <a:pt x="197" y="721"/>
                    <a:pt x="161" y="696"/>
                  </a:cubicBezTo>
                  <a:cubicBezTo>
                    <a:pt x="124" y="670"/>
                    <a:pt x="94" y="642"/>
                    <a:pt x="71" y="610"/>
                  </a:cubicBezTo>
                  <a:cubicBezTo>
                    <a:pt x="48" y="579"/>
                    <a:pt x="31" y="545"/>
                    <a:pt x="18" y="508"/>
                  </a:cubicBezTo>
                  <a:cubicBezTo>
                    <a:pt x="6" y="471"/>
                    <a:pt x="0" y="430"/>
                    <a:pt x="0" y="386"/>
                  </a:cubicBezTo>
                  <a:cubicBezTo>
                    <a:pt x="0" y="275"/>
                    <a:pt x="41" y="183"/>
                    <a:pt x="123" y="110"/>
                  </a:cubicBezTo>
                  <a:cubicBezTo>
                    <a:pt x="204" y="37"/>
                    <a:pt x="316" y="0"/>
                    <a:pt x="457" y="0"/>
                  </a:cubicBezTo>
                  <a:cubicBezTo>
                    <a:pt x="490" y="0"/>
                    <a:pt x="521" y="2"/>
                    <a:pt x="549" y="6"/>
                  </a:cubicBezTo>
                  <a:cubicBezTo>
                    <a:pt x="578"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5" y="143"/>
                    <a:pt x="665" y="143"/>
                    <a:pt x="665" y="143"/>
                  </a:cubicBezTo>
                  <a:cubicBezTo>
                    <a:pt x="661" y="109"/>
                    <a:pt x="641" y="83"/>
                    <a:pt x="605" y="66"/>
                  </a:cubicBezTo>
                  <a:cubicBezTo>
                    <a:pt x="569" y="50"/>
                    <a:pt x="516" y="41"/>
                    <a:pt x="446" y="41"/>
                  </a:cubicBezTo>
                  <a:cubicBezTo>
                    <a:pt x="393" y="42"/>
                    <a:pt x="349" y="48"/>
                    <a:pt x="313" y="60"/>
                  </a:cubicBezTo>
                  <a:cubicBezTo>
                    <a:pt x="277" y="72"/>
                    <a:pt x="245" y="91"/>
                    <a:pt x="217" y="117"/>
                  </a:cubicBezTo>
                  <a:cubicBezTo>
                    <a:pt x="189" y="143"/>
                    <a:pt x="166" y="176"/>
                    <a:pt x="149" y="216"/>
                  </a:cubicBezTo>
                  <a:cubicBezTo>
                    <a:pt x="131" y="256"/>
                    <a:pt x="122" y="306"/>
                    <a:pt x="122" y="366"/>
                  </a:cubicBezTo>
                  <a:cubicBezTo>
                    <a:pt x="122" y="472"/>
                    <a:pt x="155" y="557"/>
                    <a:pt x="223" y="621"/>
                  </a:cubicBezTo>
                  <a:cubicBezTo>
                    <a:pt x="291" y="685"/>
                    <a:pt x="380" y="717"/>
                    <a:pt x="492" y="717"/>
                  </a:cubicBezTo>
                  <a:cubicBezTo>
                    <a:pt x="542" y="717"/>
                    <a:pt x="589" y="711"/>
                    <a:pt x="632" y="698"/>
                  </a:cubicBezTo>
                  <a:cubicBezTo>
                    <a:pt x="661" y="689"/>
                    <a:pt x="690" y="675"/>
                    <a:pt x="719"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1"/>
            <p:cNvSpPr>
              <a:spLocks/>
            </p:cNvSpPr>
            <p:nvPr userDrawn="1"/>
          </p:nvSpPr>
          <p:spPr bwMode="auto">
            <a:xfrm>
              <a:off x="657225" y="998538"/>
              <a:ext cx="231775" cy="246063"/>
            </a:xfrm>
            <a:custGeom>
              <a:avLst/>
              <a:gdLst>
                <a:gd name="T0" fmla="*/ 728 w 728"/>
                <a:gd name="T1" fmla="*/ 667 h 774"/>
                <a:gd name="T2" fmla="*/ 706 w 728"/>
                <a:gd name="T3" fmla="*/ 716 h 774"/>
                <a:gd name="T4" fmla="*/ 580 w 728"/>
                <a:gd name="T5" fmla="*/ 761 h 774"/>
                <a:gd name="T6" fmla="*/ 446 w 728"/>
                <a:gd name="T7" fmla="*/ 774 h 774"/>
                <a:gd name="T8" fmla="*/ 288 w 728"/>
                <a:gd name="T9" fmla="*/ 754 h 774"/>
                <a:gd name="T10" fmla="*/ 160 w 728"/>
                <a:gd name="T11" fmla="*/ 696 h 774"/>
                <a:gd name="T12" fmla="*/ 71 w 728"/>
                <a:gd name="T13" fmla="*/ 610 h 774"/>
                <a:gd name="T14" fmla="*/ 18 w 728"/>
                <a:gd name="T15" fmla="*/ 508 h 774"/>
                <a:gd name="T16" fmla="*/ 0 w 728"/>
                <a:gd name="T17" fmla="*/ 386 h 774"/>
                <a:gd name="T18" fmla="*/ 122 w 728"/>
                <a:gd name="T19" fmla="*/ 110 h 774"/>
                <a:gd name="T20" fmla="*/ 456 w 728"/>
                <a:gd name="T21" fmla="*/ 0 h 774"/>
                <a:gd name="T22" fmla="*/ 549 w 728"/>
                <a:gd name="T23" fmla="*/ 6 h 774"/>
                <a:gd name="T24" fmla="*/ 653 w 728"/>
                <a:gd name="T25" fmla="*/ 27 h 774"/>
                <a:gd name="T26" fmla="*/ 728 w 728"/>
                <a:gd name="T27" fmla="*/ 45 h 774"/>
                <a:gd name="T28" fmla="*/ 710 w 728"/>
                <a:gd name="T29" fmla="*/ 101 h 774"/>
                <a:gd name="T30" fmla="*/ 698 w 728"/>
                <a:gd name="T31" fmla="*/ 204 h 774"/>
                <a:gd name="T32" fmla="*/ 665 w 728"/>
                <a:gd name="T33" fmla="*/ 204 h 774"/>
                <a:gd name="T34" fmla="*/ 664 w 728"/>
                <a:gd name="T35" fmla="*/ 143 h 774"/>
                <a:gd name="T36" fmla="*/ 604 w 728"/>
                <a:gd name="T37" fmla="*/ 66 h 774"/>
                <a:gd name="T38" fmla="*/ 445 w 728"/>
                <a:gd name="T39" fmla="*/ 41 h 774"/>
                <a:gd name="T40" fmla="*/ 313 w 728"/>
                <a:gd name="T41" fmla="*/ 60 h 774"/>
                <a:gd name="T42" fmla="*/ 216 w 728"/>
                <a:gd name="T43" fmla="*/ 117 h 774"/>
                <a:gd name="T44" fmla="*/ 148 w 728"/>
                <a:gd name="T45" fmla="*/ 216 h 774"/>
                <a:gd name="T46" fmla="*/ 121 w 728"/>
                <a:gd name="T47" fmla="*/ 366 h 774"/>
                <a:gd name="T48" fmla="*/ 223 w 728"/>
                <a:gd name="T49" fmla="*/ 621 h 774"/>
                <a:gd name="T50" fmla="*/ 492 w 728"/>
                <a:gd name="T51" fmla="*/ 717 h 774"/>
                <a:gd name="T52" fmla="*/ 631 w 728"/>
                <a:gd name="T53" fmla="*/ 698 h 774"/>
                <a:gd name="T54" fmla="*/ 718 w 728"/>
                <a:gd name="T55" fmla="*/ 656 h 774"/>
                <a:gd name="T56" fmla="*/ 728 w 728"/>
                <a:gd name="T57" fmla="*/ 6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774">
                  <a:moveTo>
                    <a:pt x="728" y="667"/>
                  </a:moveTo>
                  <a:cubicBezTo>
                    <a:pt x="706" y="716"/>
                    <a:pt x="706" y="716"/>
                    <a:pt x="706" y="716"/>
                  </a:cubicBezTo>
                  <a:cubicBezTo>
                    <a:pt x="663" y="736"/>
                    <a:pt x="621" y="751"/>
                    <a:pt x="580" y="761"/>
                  </a:cubicBezTo>
                  <a:cubicBezTo>
                    <a:pt x="539" y="770"/>
                    <a:pt x="495" y="774"/>
                    <a:pt x="446" y="774"/>
                  </a:cubicBezTo>
                  <a:cubicBezTo>
                    <a:pt x="389" y="774"/>
                    <a:pt x="337" y="768"/>
                    <a:pt x="288" y="754"/>
                  </a:cubicBezTo>
                  <a:cubicBezTo>
                    <a:pt x="239" y="740"/>
                    <a:pt x="197" y="721"/>
                    <a:pt x="160" y="696"/>
                  </a:cubicBezTo>
                  <a:cubicBezTo>
                    <a:pt x="124" y="670"/>
                    <a:pt x="94" y="642"/>
                    <a:pt x="71" y="610"/>
                  </a:cubicBezTo>
                  <a:cubicBezTo>
                    <a:pt x="48" y="579"/>
                    <a:pt x="30" y="545"/>
                    <a:pt x="18" y="508"/>
                  </a:cubicBezTo>
                  <a:cubicBezTo>
                    <a:pt x="6" y="471"/>
                    <a:pt x="0" y="430"/>
                    <a:pt x="0" y="386"/>
                  </a:cubicBezTo>
                  <a:cubicBezTo>
                    <a:pt x="0" y="275"/>
                    <a:pt x="41" y="183"/>
                    <a:pt x="122" y="110"/>
                  </a:cubicBezTo>
                  <a:cubicBezTo>
                    <a:pt x="204" y="37"/>
                    <a:pt x="315" y="0"/>
                    <a:pt x="456" y="0"/>
                  </a:cubicBezTo>
                  <a:cubicBezTo>
                    <a:pt x="490" y="0"/>
                    <a:pt x="520" y="2"/>
                    <a:pt x="549" y="6"/>
                  </a:cubicBezTo>
                  <a:cubicBezTo>
                    <a:pt x="577" y="9"/>
                    <a:pt x="612" y="16"/>
                    <a:pt x="653" y="27"/>
                  </a:cubicBezTo>
                  <a:cubicBezTo>
                    <a:pt x="694" y="37"/>
                    <a:pt x="719" y="43"/>
                    <a:pt x="728" y="45"/>
                  </a:cubicBezTo>
                  <a:cubicBezTo>
                    <a:pt x="720" y="64"/>
                    <a:pt x="714" y="82"/>
                    <a:pt x="710" y="101"/>
                  </a:cubicBezTo>
                  <a:cubicBezTo>
                    <a:pt x="704" y="131"/>
                    <a:pt x="700" y="165"/>
                    <a:pt x="698" y="204"/>
                  </a:cubicBezTo>
                  <a:cubicBezTo>
                    <a:pt x="665" y="204"/>
                    <a:pt x="665" y="204"/>
                    <a:pt x="665" y="204"/>
                  </a:cubicBezTo>
                  <a:cubicBezTo>
                    <a:pt x="664" y="143"/>
                    <a:pt x="664" y="143"/>
                    <a:pt x="664" y="143"/>
                  </a:cubicBezTo>
                  <a:cubicBezTo>
                    <a:pt x="661" y="109"/>
                    <a:pt x="641" y="83"/>
                    <a:pt x="604" y="66"/>
                  </a:cubicBezTo>
                  <a:cubicBezTo>
                    <a:pt x="568" y="50"/>
                    <a:pt x="515" y="41"/>
                    <a:pt x="445" y="41"/>
                  </a:cubicBezTo>
                  <a:cubicBezTo>
                    <a:pt x="393" y="42"/>
                    <a:pt x="349" y="48"/>
                    <a:pt x="313" y="60"/>
                  </a:cubicBezTo>
                  <a:cubicBezTo>
                    <a:pt x="276" y="72"/>
                    <a:pt x="244" y="91"/>
                    <a:pt x="216" y="117"/>
                  </a:cubicBezTo>
                  <a:cubicBezTo>
                    <a:pt x="189" y="143"/>
                    <a:pt x="166" y="176"/>
                    <a:pt x="148" y="216"/>
                  </a:cubicBezTo>
                  <a:cubicBezTo>
                    <a:pt x="131" y="256"/>
                    <a:pt x="122" y="306"/>
                    <a:pt x="121" y="366"/>
                  </a:cubicBezTo>
                  <a:cubicBezTo>
                    <a:pt x="121" y="472"/>
                    <a:pt x="155" y="557"/>
                    <a:pt x="223" y="621"/>
                  </a:cubicBezTo>
                  <a:cubicBezTo>
                    <a:pt x="290" y="685"/>
                    <a:pt x="380" y="717"/>
                    <a:pt x="492" y="717"/>
                  </a:cubicBezTo>
                  <a:cubicBezTo>
                    <a:pt x="542" y="717"/>
                    <a:pt x="588" y="711"/>
                    <a:pt x="631" y="698"/>
                  </a:cubicBezTo>
                  <a:cubicBezTo>
                    <a:pt x="660" y="689"/>
                    <a:pt x="689" y="675"/>
                    <a:pt x="718" y="656"/>
                  </a:cubicBezTo>
                  <a:lnTo>
                    <a:pt x="728"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12"/>
            <p:cNvSpPr>
              <a:spLocks/>
            </p:cNvSpPr>
            <p:nvPr userDrawn="1"/>
          </p:nvSpPr>
          <p:spPr bwMode="auto">
            <a:xfrm>
              <a:off x="757238" y="687388"/>
              <a:ext cx="323850" cy="239713"/>
            </a:xfrm>
            <a:custGeom>
              <a:avLst/>
              <a:gdLst>
                <a:gd name="T0" fmla="*/ 0 w 1017"/>
                <a:gd name="T1" fmla="*/ 35 h 754"/>
                <a:gd name="T2" fmla="*/ 0 w 1017"/>
                <a:gd name="T3" fmla="*/ 0 h 754"/>
                <a:gd name="T4" fmla="*/ 110 w 1017"/>
                <a:gd name="T5" fmla="*/ 4 h 754"/>
                <a:gd name="T6" fmla="*/ 212 w 1017"/>
                <a:gd name="T7" fmla="*/ 0 h 754"/>
                <a:gd name="T8" fmla="*/ 300 w 1017"/>
                <a:gd name="T9" fmla="*/ 183 h 754"/>
                <a:gd name="T10" fmla="*/ 509 w 1017"/>
                <a:gd name="T11" fmla="*/ 592 h 754"/>
                <a:gd name="T12" fmla="*/ 697 w 1017"/>
                <a:gd name="T13" fmla="*/ 218 h 754"/>
                <a:gd name="T14" fmla="*/ 800 w 1017"/>
                <a:gd name="T15" fmla="*/ 0 h 754"/>
                <a:gd name="T16" fmla="*/ 898 w 1017"/>
                <a:gd name="T17" fmla="*/ 4 h 754"/>
                <a:gd name="T18" fmla="*/ 1017 w 1017"/>
                <a:gd name="T19" fmla="*/ 0 h 754"/>
                <a:gd name="T20" fmla="*/ 1017 w 1017"/>
                <a:gd name="T21" fmla="*/ 35 h 754"/>
                <a:gd name="T22" fmla="*/ 938 w 1017"/>
                <a:gd name="T23" fmla="*/ 40 h 754"/>
                <a:gd name="T24" fmla="*/ 918 w 1017"/>
                <a:gd name="T25" fmla="*/ 53 h 754"/>
                <a:gd name="T26" fmla="*/ 910 w 1017"/>
                <a:gd name="T27" fmla="*/ 103 h 754"/>
                <a:gd name="T28" fmla="*/ 907 w 1017"/>
                <a:gd name="T29" fmla="*/ 251 h 754"/>
                <a:gd name="T30" fmla="*/ 907 w 1017"/>
                <a:gd name="T31" fmla="*/ 492 h 754"/>
                <a:gd name="T32" fmla="*/ 910 w 1017"/>
                <a:gd name="T33" fmla="*/ 631 h 754"/>
                <a:gd name="T34" fmla="*/ 918 w 1017"/>
                <a:gd name="T35" fmla="*/ 690 h 754"/>
                <a:gd name="T36" fmla="*/ 938 w 1017"/>
                <a:gd name="T37" fmla="*/ 704 h 754"/>
                <a:gd name="T38" fmla="*/ 1017 w 1017"/>
                <a:gd name="T39" fmla="*/ 709 h 754"/>
                <a:gd name="T40" fmla="*/ 1017 w 1017"/>
                <a:gd name="T41" fmla="*/ 743 h 754"/>
                <a:gd name="T42" fmla="*/ 861 w 1017"/>
                <a:gd name="T43" fmla="*/ 739 h 754"/>
                <a:gd name="T44" fmla="*/ 699 w 1017"/>
                <a:gd name="T45" fmla="*/ 743 h 754"/>
                <a:gd name="T46" fmla="*/ 699 w 1017"/>
                <a:gd name="T47" fmla="*/ 709 h 754"/>
                <a:gd name="T48" fmla="*/ 778 w 1017"/>
                <a:gd name="T49" fmla="*/ 704 h 754"/>
                <a:gd name="T50" fmla="*/ 797 w 1017"/>
                <a:gd name="T51" fmla="*/ 691 h 754"/>
                <a:gd name="T52" fmla="*/ 806 w 1017"/>
                <a:gd name="T53" fmla="*/ 641 h 754"/>
                <a:gd name="T54" fmla="*/ 808 w 1017"/>
                <a:gd name="T55" fmla="*/ 492 h 754"/>
                <a:gd name="T56" fmla="*/ 808 w 1017"/>
                <a:gd name="T57" fmla="*/ 108 h 754"/>
                <a:gd name="T58" fmla="*/ 619 w 1017"/>
                <a:gd name="T59" fmla="*/ 486 h 754"/>
                <a:gd name="T60" fmla="*/ 549 w 1017"/>
                <a:gd name="T61" fmla="*/ 629 h 754"/>
                <a:gd name="T62" fmla="*/ 494 w 1017"/>
                <a:gd name="T63" fmla="*/ 754 h 754"/>
                <a:gd name="T64" fmla="*/ 472 w 1017"/>
                <a:gd name="T65" fmla="*/ 754 h 754"/>
                <a:gd name="T66" fmla="*/ 459 w 1017"/>
                <a:gd name="T67" fmla="*/ 722 h 754"/>
                <a:gd name="T68" fmla="*/ 422 w 1017"/>
                <a:gd name="T69" fmla="*/ 645 h 754"/>
                <a:gd name="T70" fmla="*/ 159 w 1017"/>
                <a:gd name="T71" fmla="*/ 126 h 754"/>
                <a:gd name="T72" fmla="*/ 159 w 1017"/>
                <a:gd name="T73" fmla="*/ 492 h 754"/>
                <a:gd name="T74" fmla="*/ 163 w 1017"/>
                <a:gd name="T75" fmla="*/ 631 h 754"/>
                <a:gd name="T76" fmla="*/ 171 w 1017"/>
                <a:gd name="T77" fmla="*/ 690 h 754"/>
                <a:gd name="T78" fmla="*/ 191 w 1017"/>
                <a:gd name="T79" fmla="*/ 704 h 754"/>
                <a:gd name="T80" fmla="*/ 271 w 1017"/>
                <a:gd name="T81" fmla="*/ 709 h 754"/>
                <a:gd name="T82" fmla="*/ 271 w 1017"/>
                <a:gd name="T83" fmla="*/ 743 h 754"/>
                <a:gd name="T84" fmla="*/ 138 w 1017"/>
                <a:gd name="T85" fmla="*/ 739 h 754"/>
                <a:gd name="T86" fmla="*/ 0 w 1017"/>
                <a:gd name="T87" fmla="*/ 743 h 754"/>
                <a:gd name="T88" fmla="*/ 0 w 1017"/>
                <a:gd name="T89" fmla="*/ 709 h 754"/>
                <a:gd name="T90" fmla="*/ 79 w 1017"/>
                <a:gd name="T91" fmla="*/ 704 h 754"/>
                <a:gd name="T92" fmla="*/ 98 w 1017"/>
                <a:gd name="T93" fmla="*/ 691 h 754"/>
                <a:gd name="T94" fmla="*/ 107 w 1017"/>
                <a:gd name="T95" fmla="*/ 641 h 754"/>
                <a:gd name="T96" fmla="*/ 109 w 1017"/>
                <a:gd name="T97" fmla="*/ 492 h 754"/>
                <a:gd name="T98" fmla="*/ 109 w 1017"/>
                <a:gd name="T99" fmla="*/ 251 h 754"/>
                <a:gd name="T100" fmla="*/ 107 w 1017"/>
                <a:gd name="T101" fmla="*/ 112 h 754"/>
                <a:gd name="T102" fmla="*/ 99 w 1017"/>
                <a:gd name="T103" fmla="*/ 54 h 754"/>
                <a:gd name="T104" fmla="*/ 78 w 1017"/>
                <a:gd name="T105" fmla="*/ 40 h 754"/>
                <a:gd name="T106" fmla="*/ 0 w 1017"/>
                <a:gd name="T107" fmla="*/ 3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7" h="754">
                  <a:moveTo>
                    <a:pt x="0" y="35"/>
                  </a:moveTo>
                  <a:cubicBezTo>
                    <a:pt x="0" y="0"/>
                    <a:pt x="0" y="0"/>
                    <a:pt x="0" y="0"/>
                  </a:cubicBezTo>
                  <a:cubicBezTo>
                    <a:pt x="38" y="2"/>
                    <a:pt x="75" y="4"/>
                    <a:pt x="110" y="4"/>
                  </a:cubicBezTo>
                  <a:cubicBezTo>
                    <a:pt x="145" y="4"/>
                    <a:pt x="179" y="2"/>
                    <a:pt x="212" y="0"/>
                  </a:cubicBezTo>
                  <a:cubicBezTo>
                    <a:pt x="244" y="70"/>
                    <a:pt x="274" y="131"/>
                    <a:pt x="300" y="183"/>
                  </a:cubicBezTo>
                  <a:cubicBezTo>
                    <a:pt x="509" y="592"/>
                    <a:pt x="509" y="592"/>
                    <a:pt x="509" y="592"/>
                  </a:cubicBezTo>
                  <a:cubicBezTo>
                    <a:pt x="697" y="218"/>
                    <a:pt x="697" y="218"/>
                    <a:pt x="697" y="218"/>
                  </a:cubicBezTo>
                  <a:cubicBezTo>
                    <a:pt x="749" y="116"/>
                    <a:pt x="783" y="43"/>
                    <a:pt x="800" y="0"/>
                  </a:cubicBezTo>
                  <a:cubicBezTo>
                    <a:pt x="839" y="2"/>
                    <a:pt x="872" y="4"/>
                    <a:pt x="898" y="4"/>
                  </a:cubicBezTo>
                  <a:cubicBezTo>
                    <a:pt x="923" y="4"/>
                    <a:pt x="962" y="2"/>
                    <a:pt x="1017" y="0"/>
                  </a:cubicBezTo>
                  <a:cubicBezTo>
                    <a:pt x="1017" y="35"/>
                    <a:pt x="1017" y="35"/>
                    <a:pt x="1017" y="35"/>
                  </a:cubicBezTo>
                  <a:cubicBezTo>
                    <a:pt x="974" y="35"/>
                    <a:pt x="947" y="37"/>
                    <a:pt x="938" y="40"/>
                  </a:cubicBezTo>
                  <a:cubicBezTo>
                    <a:pt x="928" y="43"/>
                    <a:pt x="922" y="47"/>
                    <a:pt x="918" y="53"/>
                  </a:cubicBezTo>
                  <a:cubicBezTo>
                    <a:pt x="914" y="60"/>
                    <a:pt x="911" y="76"/>
                    <a:pt x="910" y="103"/>
                  </a:cubicBezTo>
                  <a:cubicBezTo>
                    <a:pt x="910" y="110"/>
                    <a:pt x="909" y="159"/>
                    <a:pt x="907" y="251"/>
                  </a:cubicBezTo>
                  <a:cubicBezTo>
                    <a:pt x="907" y="492"/>
                    <a:pt x="907" y="492"/>
                    <a:pt x="907" y="492"/>
                  </a:cubicBezTo>
                  <a:cubicBezTo>
                    <a:pt x="907" y="540"/>
                    <a:pt x="908" y="586"/>
                    <a:pt x="910" y="631"/>
                  </a:cubicBezTo>
                  <a:cubicBezTo>
                    <a:pt x="911" y="664"/>
                    <a:pt x="914" y="684"/>
                    <a:pt x="918" y="690"/>
                  </a:cubicBezTo>
                  <a:cubicBezTo>
                    <a:pt x="922" y="696"/>
                    <a:pt x="929" y="701"/>
                    <a:pt x="938" y="704"/>
                  </a:cubicBezTo>
                  <a:cubicBezTo>
                    <a:pt x="948" y="707"/>
                    <a:pt x="974" y="709"/>
                    <a:pt x="1017" y="709"/>
                  </a:cubicBezTo>
                  <a:cubicBezTo>
                    <a:pt x="1017" y="743"/>
                    <a:pt x="1017" y="743"/>
                    <a:pt x="1017" y="743"/>
                  </a:cubicBezTo>
                  <a:cubicBezTo>
                    <a:pt x="943" y="740"/>
                    <a:pt x="891" y="739"/>
                    <a:pt x="861" y="739"/>
                  </a:cubicBezTo>
                  <a:cubicBezTo>
                    <a:pt x="837" y="739"/>
                    <a:pt x="782" y="740"/>
                    <a:pt x="699" y="743"/>
                  </a:cubicBezTo>
                  <a:cubicBezTo>
                    <a:pt x="699" y="709"/>
                    <a:pt x="699" y="709"/>
                    <a:pt x="699" y="709"/>
                  </a:cubicBezTo>
                  <a:cubicBezTo>
                    <a:pt x="742" y="709"/>
                    <a:pt x="768" y="707"/>
                    <a:pt x="778" y="704"/>
                  </a:cubicBezTo>
                  <a:cubicBezTo>
                    <a:pt x="788" y="701"/>
                    <a:pt x="794" y="697"/>
                    <a:pt x="797" y="691"/>
                  </a:cubicBezTo>
                  <a:cubicBezTo>
                    <a:pt x="802" y="684"/>
                    <a:pt x="805" y="668"/>
                    <a:pt x="806" y="641"/>
                  </a:cubicBezTo>
                  <a:cubicBezTo>
                    <a:pt x="806" y="633"/>
                    <a:pt x="807" y="584"/>
                    <a:pt x="808" y="492"/>
                  </a:cubicBezTo>
                  <a:cubicBezTo>
                    <a:pt x="808" y="108"/>
                    <a:pt x="808" y="108"/>
                    <a:pt x="808" y="108"/>
                  </a:cubicBezTo>
                  <a:cubicBezTo>
                    <a:pt x="619" y="486"/>
                    <a:pt x="619" y="486"/>
                    <a:pt x="619" y="486"/>
                  </a:cubicBezTo>
                  <a:cubicBezTo>
                    <a:pt x="589" y="545"/>
                    <a:pt x="566" y="593"/>
                    <a:pt x="549" y="629"/>
                  </a:cubicBezTo>
                  <a:cubicBezTo>
                    <a:pt x="537" y="655"/>
                    <a:pt x="518" y="696"/>
                    <a:pt x="494" y="754"/>
                  </a:cubicBezTo>
                  <a:cubicBezTo>
                    <a:pt x="472" y="754"/>
                    <a:pt x="472" y="754"/>
                    <a:pt x="472" y="754"/>
                  </a:cubicBezTo>
                  <a:cubicBezTo>
                    <a:pt x="468" y="740"/>
                    <a:pt x="463" y="729"/>
                    <a:pt x="459" y="722"/>
                  </a:cubicBezTo>
                  <a:cubicBezTo>
                    <a:pt x="422" y="645"/>
                    <a:pt x="422" y="645"/>
                    <a:pt x="422" y="645"/>
                  </a:cubicBezTo>
                  <a:cubicBezTo>
                    <a:pt x="159" y="126"/>
                    <a:pt x="159" y="126"/>
                    <a:pt x="159" y="126"/>
                  </a:cubicBezTo>
                  <a:cubicBezTo>
                    <a:pt x="159" y="492"/>
                    <a:pt x="159" y="492"/>
                    <a:pt x="159" y="492"/>
                  </a:cubicBezTo>
                  <a:cubicBezTo>
                    <a:pt x="159" y="540"/>
                    <a:pt x="160" y="586"/>
                    <a:pt x="163" y="631"/>
                  </a:cubicBezTo>
                  <a:cubicBezTo>
                    <a:pt x="164" y="664"/>
                    <a:pt x="167" y="683"/>
                    <a:pt x="171" y="690"/>
                  </a:cubicBezTo>
                  <a:cubicBezTo>
                    <a:pt x="175" y="696"/>
                    <a:pt x="182" y="701"/>
                    <a:pt x="191" y="704"/>
                  </a:cubicBezTo>
                  <a:cubicBezTo>
                    <a:pt x="200" y="707"/>
                    <a:pt x="227" y="709"/>
                    <a:pt x="271" y="709"/>
                  </a:cubicBezTo>
                  <a:cubicBezTo>
                    <a:pt x="271" y="743"/>
                    <a:pt x="271" y="743"/>
                    <a:pt x="271" y="743"/>
                  </a:cubicBezTo>
                  <a:cubicBezTo>
                    <a:pt x="138" y="739"/>
                    <a:pt x="138" y="739"/>
                    <a:pt x="138" y="739"/>
                  </a:cubicBezTo>
                  <a:cubicBezTo>
                    <a:pt x="0" y="743"/>
                    <a:pt x="0" y="743"/>
                    <a:pt x="0" y="743"/>
                  </a:cubicBezTo>
                  <a:cubicBezTo>
                    <a:pt x="0" y="709"/>
                    <a:pt x="0" y="709"/>
                    <a:pt x="0" y="709"/>
                  </a:cubicBezTo>
                  <a:cubicBezTo>
                    <a:pt x="43" y="709"/>
                    <a:pt x="69" y="707"/>
                    <a:pt x="79" y="704"/>
                  </a:cubicBezTo>
                  <a:cubicBezTo>
                    <a:pt x="88" y="701"/>
                    <a:pt x="95" y="697"/>
                    <a:pt x="98" y="691"/>
                  </a:cubicBezTo>
                  <a:cubicBezTo>
                    <a:pt x="103" y="684"/>
                    <a:pt x="105" y="668"/>
                    <a:pt x="107" y="641"/>
                  </a:cubicBezTo>
                  <a:cubicBezTo>
                    <a:pt x="107" y="634"/>
                    <a:pt x="108" y="584"/>
                    <a:pt x="109" y="492"/>
                  </a:cubicBezTo>
                  <a:cubicBezTo>
                    <a:pt x="109" y="251"/>
                    <a:pt x="109" y="251"/>
                    <a:pt x="109" y="251"/>
                  </a:cubicBezTo>
                  <a:cubicBezTo>
                    <a:pt x="109" y="204"/>
                    <a:pt x="108" y="158"/>
                    <a:pt x="107" y="112"/>
                  </a:cubicBezTo>
                  <a:cubicBezTo>
                    <a:pt x="105" y="79"/>
                    <a:pt x="103" y="60"/>
                    <a:pt x="99" y="54"/>
                  </a:cubicBezTo>
                  <a:cubicBezTo>
                    <a:pt x="94" y="48"/>
                    <a:pt x="88" y="43"/>
                    <a:pt x="78" y="40"/>
                  </a:cubicBezTo>
                  <a:cubicBezTo>
                    <a:pt x="69" y="37"/>
                    <a:pt x="43" y="35"/>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13"/>
            <p:cNvSpPr>
              <a:spLocks noEditPoints="1"/>
            </p:cNvSpPr>
            <p:nvPr userDrawn="1"/>
          </p:nvSpPr>
          <p:spPr bwMode="auto">
            <a:xfrm>
              <a:off x="1092200" y="684213"/>
              <a:ext cx="263525" cy="238125"/>
            </a:xfrm>
            <a:custGeom>
              <a:avLst/>
              <a:gdLst>
                <a:gd name="T0" fmla="*/ 117 w 832"/>
                <a:gd name="T1" fmla="*/ 747 h 750"/>
                <a:gd name="T2" fmla="*/ 257 w 832"/>
                <a:gd name="T3" fmla="*/ 750 h 750"/>
                <a:gd name="T4" fmla="*/ 257 w 832"/>
                <a:gd name="T5" fmla="*/ 717 h 750"/>
                <a:gd name="T6" fmla="*/ 185 w 832"/>
                <a:gd name="T7" fmla="*/ 712 h 750"/>
                <a:gd name="T8" fmla="*/ 166 w 832"/>
                <a:gd name="T9" fmla="*/ 702 h 750"/>
                <a:gd name="T10" fmla="*/ 162 w 832"/>
                <a:gd name="T11" fmla="*/ 690 h 750"/>
                <a:gd name="T12" fmla="*/ 178 w 832"/>
                <a:gd name="T13" fmla="*/ 637 h 750"/>
                <a:gd name="T14" fmla="*/ 237 w 832"/>
                <a:gd name="T15" fmla="*/ 503 h 750"/>
                <a:gd name="T16" fmla="*/ 556 w 832"/>
                <a:gd name="T17" fmla="*/ 503 h 750"/>
                <a:gd name="T18" fmla="*/ 624 w 832"/>
                <a:gd name="T19" fmla="*/ 663 h 750"/>
                <a:gd name="T20" fmla="*/ 632 w 832"/>
                <a:gd name="T21" fmla="*/ 693 h 750"/>
                <a:gd name="T22" fmla="*/ 627 w 832"/>
                <a:gd name="T23" fmla="*/ 705 h 750"/>
                <a:gd name="T24" fmla="*/ 609 w 832"/>
                <a:gd name="T25" fmla="*/ 713 h 750"/>
                <a:gd name="T26" fmla="*/ 535 w 832"/>
                <a:gd name="T27" fmla="*/ 717 h 750"/>
                <a:gd name="T28" fmla="*/ 535 w 832"/>
                <a:gd name="T29" fmla="*/ 750 h 750"/>
                <a:gd name="T30" fmla="*/ 712 w 832"/>
                <a:gd name="T31" fmla="*/ 747 h 750"/>
                <a:gd name="T32" fmla="*/ 832 w 832"/>
                <a:gd name="T33" fmla="*/ 750 h 750"/>
                <a:gd name="T34" fmla="*/ 832 w 832"/>
                <a:gd name="T35" fmla="*/ 717 h 750"/>
                <a:gd name="T36" fmla="*/ 776 w 832"/>
                <a:gd name="T37" fmla="*/ 710 h 750"/>
                <a:gd name="T38" fmla="*/ 753 w 832"/>
                <a:gd name="T39" fmla="*/ 687 h 750"/>
                <a:gd name="T40" fmla="*/ 677 w 832"/>
                <a:gd name="T41" fmla="*/ 526 h 750"/>
                <a:gd name="T42" fmla="*/ 441 w 832"/>
                <a:gd name="T43" fmla="*/ 0 h 750"/>
                <a:gd name="T44" fmla="*/ 406 w 832"/>
                <a:gd name="T45" fmla="*/ 0 h 750"/>
                <a:gd name="T46" fmla="*/ 310 w 832"/>
                <a:gd name="T47" fmla="*/ 217 h 750"/>
                <a:gd name="T48" fmla="*/ 172 w 832"/>
                <a:gd name="T49" fmla="*/ 512 h 750"/>
                <a:gd name="T50" fmla="*/ 100 w 832"/>
                <a:gd name="T51" fmla="*/ 660 h 750"/>
                <a:gd name="T52" fmla="*/ 74 w 832"/>
                <a:gd name="T53" fmla="*/ 702 h 750"/>
                <a:gd name="T54" fmla="*/ 54 w 832"/>
                <a:gd name="T55" fmla="*/ 713 h 750"/>
                <a:gd name="T56" fmla="*/ 0 w 832"/>
                <a:gd name="T57" fmla="*/ 717 h 750"/>
                <a:gd name="T58" fmla="*/ 0 w 832"/>
                <a:gd name="T59" fmla="*/ 750 h 750"/>
                <a:gd name="T60" fmla="*/ 117 w 832"/>
                <a:gd name="T61" fmla="*/ 747 h 750"/>
                <a:gd name="T62" fmla="*/ 396 w 832"/>
                <a:gd name="T63" fmla="*/ 143 h 750"/>
                <a:gd name="T64" fmla="*/ 534 w 832"/>
                <a:gd name="T65" fmla="*/ 458 h 750"/>
                <a:gd name="T66" fmla="*/ 256 w 832"/>
                <a:gd name="T67" fmla="*/ 458 h 750"/>
                <a:gd name="T68" fmla="*/ 396 w 832"/>
                <a:gd name="T69"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750">
                  <a:moveTo>
                    <a:pt x="117" y="747"/>
                  </a:moveTo>
                  <a:cubicBezTo>
                    <a:pt x="148" y="747"/>
                    <a:pt x="195" y="748"/>
                    <a:pt x="257" y="750"/>
                  </a:cubicBezTo>
                  <a:cubicBezTo>
                    <a:pt x="257" y="717"/>
                    <a:pt x="257" y="717"/>
                    <a:pt x="257" y="717"/>
                  </a:cubicBezTo>
                  <a:cubicBezTo>
                    <a:pt x="222" y="716"/>
                    <a:pt x="199" y="715"/>
                    <a:pt x="185" y="712"/>
                  </a:cubicBezTo>
                  <a:cubicBezTo>
                    <a:pt x="177" y="710"/>
                    <a:pt x="170" y="707"/>
                    <a:pt x="166" y="702"/>
                  </a:cubicBezTo>
                  <a:cubicBezTo>
                    <a:pt x="163" y="699"/>
                    <a:pt x="162" y="695"/>
                    <a:pt x="162" y="690"/>
                  </a:cubicBezTo>
                  <a:cubicBezTo>
                    <a:pt x="162" y="679"/>
                    <a:pt x="167" y="662"/>
                    <a:pt x="178" y="637"/>
                  </a:cubicBezTo>
                  <a:cubicBezTo>
                    <a:pt x="237" y="503"/>
                    <a:pt x="237" y="503"/>
                    <a:pt x="237" y="503"/>
                  </a:cubicBezTo>
                  <a:cubicBezTo>
                    <a:pt x="556" y="503"/>
                    <a:pt x="556" y="503"/>
                    <a:pt x="556" y="503"/>
                  </a:cubicBezTo>
                  <a:cubicBezTo>
                    <a:pt x="624" y="663"/>
                    <a:pt x="624" y="663"/>
                    <a:pt x="624" y="663"/>
                  </a:cubicBezTo>
                  <a:cubicBezTo>
                    <a:pt x="629" y="675"/>
                    <a:pt x="632" y="685"/>
                    <a:pt x="632" y="693"/>
                  </a:cubicBezTo>
                  <a:cubicBezTo>
                    <a:pt x="632" y="698"/>
                    <a:pt x="630" y="702"/>
                    <a:pt x="627" y="705"/>
                  </a:cubicBezTo>
                  <a:cubicBezTo>
                    <a:pt x="624" y="708"/>
                    <a:pt x="618" y="711"/>
                    <a:pt x="609" y="713"/>
                  </a:cubicBezTo>
                  <a:cubicBezTo>
                    <a:pt x="601" y="715"/>
                    <a:pt x="576" y="716"/>
                    <a:pt x="535" y="717"/>
                  </a:cubicBezTo>
                  <a:cubicBezTo>
                    <a:pt x="535" y="750"/>
                    <a:pt x="535" y="750"/>
                    <a:pt x="535" y="750"/>
                  </a:cubicBezTo>
                  <a:cubicBezTo>
                    <a:pt x="712" y="747"/>
                    <a:pt x="712" y="747"/>
                    <a:pt x="712" y="747"/>
                  </a:cubicBezTo>
                  <a:cubicBezTo>
                    <a:pt x="734" y="747"/>
                    <a:pt x="775" y="748"/>
                    <a:pt x="832" y="750"/>
                  </a:cubicBezTo>
                  <a:cubicBezTo>
                    <a:pt x="832" y="717"/>
                    <a:pt x="832" y="717"/>
                    <a:pt x="832" y="717"/>
                  </a:cubicBezTo>
                  <a:cubicBezTo>
                    <a:pt x="803" y="716"/>
                    <a:pt x="784" y="714"/>
                    <a:pt x="776" y="710"/>
                  </a:cubicBezTo>
                  <a:cubicBezTo>
                    <a:pt x="767" y="707"/>
                    <a:pt x="760" y="699"/>
                    <a:pt x="753" y="687"/>
                  </a:cubicBezTo>
                  <a:cubicBezTo>
                    <a:pt x="740" y="664"/>
                    <a:pt x="715" y="611"/>
                    <a:pt x="677" y="526"/>
                  </a:cubicBezTo>
                  <a:cubicBezTo>
                    <a:pt x="441" y="0"/>
                    <a:pt x="441" y="0"/>
                    <a:pt x="441" y="0"/>
                  </a:cubicBezTo>
                  <a:cubicBezTo>
                    <a:pt x="406" y="0"/>
                    <a:pt x="406" y="0"/>
                    <a:pt x="406" y="0"/>
                  </a:cubicBezTo>
                  <a:cubicBezTo>
                    <a:pt x="357" y="112"/>
                    <a:pt x="325" y="185"/>
                    <a:pt x="310" y="217"/>
                  </a:cubicBezTo>
                  <a:cubicBezTo>
                    <a:pt x="172" y="512"/>
                    <a:pt x="172" y="512"/>
                    <a:pt x="172" y="512"/>
                  </a:cubicBezTo>
                  <a:cubicBezTo>
                    <a:pt x="131" y="598"/>
                    <a:pt x="107" y="647"/>
                    <a:pt x="100" y="660"/>
                  </a:cubicBezTo>
                  <a:cubicBezTo>
                    <a:pt x="89" y="683"/>
                    <a:pt x="80" y="697"/>
                    <a:pt x="74" y="702"/>
                  </a:cubicBezTo>
                  <a:cubicBezTo>
                    <a:pt x="68" y="708"/>
                    <a:pt x="61" y="711"/>
                    <a:pt x="54" y="713"/>
                  </a:cubicBezTo>
                  <a:cubicBezTo>
                    <a:pt x="47" y="715"/>
                    <a:pt x="29" y="716"/>
                    <a:pt x="0" y="717"/>
                  </a:cubicBezTo>
                  <a:cubicBezTo>
                    <a:pt x="0" y="750"/>
                    <a:pt x="0" y="750"/>
                    <a:pt x="0" y="750"/>
                  </a:cubicBezTo>
                  <a:cubicBezTo>
                    <a:pt x="42" y="748"/>
                    <a:pt x="81" y="747"/>
                    <a:pt x="117" y="747"/>
                  </a:cubicBezTo>
                  <a:close/>
                  <a:moveTo>
                    <a:pt x="396" y="143"/>
                  </a:moveTo>
                  <a:cubicBezTo>
                    <a:pt x="534" y="458"/>
                    <a:pt x="534" y="458"/>
                    <a:pt x="534" y="458"/>
                  </a:cubicBezTo>
                  <a:cubicBezTo>
                    <a:pt x="256" y="458"/>
                    <a:pt x="256" y="458"/>
                    <a:pt x="256" y="458"/>
                  </a:cubicBezTo>
                  <a:lnTo>
                    <a:pt x="39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14"/>
            <p:cNvSpPr>
              <a:spLocks/>
            </p:cNvSpPr>
            <p:nvPr userDrawn="1"/>
          </p:nvSpPr>
          <p:spPr bwMode="auto">
            <a:xfrm>
              <a:off x="1309688" y="687388"/>
              <a:ext cx="260350" cy="234950"/>
            </a:xfrm>
            <a:custGeom>
              <a:avLst/>
              <a:gdLst>
                <a:gd name="T0" fmla="*/ 601 w 817"/>
                <a:gd name="T1" fmla="*/ 111 h 743"/>
                <a:gd name="T2" fmla="*/ 634 w 817"/>
                <a:gd name="T3" fmla="*/ 52 h 743"/>
                <a:gd name="T4" fmla="*/ 624 w 817"/>
                <a:gd name="T5" fmla="*/ 39 h 743"/>
                <a:gd name="T6" fmla="*/ 543 w 817"/>
                <a:gd name="T7" fmla="*/ 33 h 743"/>
                <a:gd name="T8" fmla="*/ 543 w 817"/>
                <a:gd name="T9" fmla="*/ 0 h 743"/>
                <a:gd name="T10" fmla="*/ 688 w 817"/>
                <a:gd name="T11" fmla="*/ 3 h 743"/>
                <a:gd name="T12" fmla="*/ 817 w 817"/>
                <a:gd name="T13" fmla="*/ 0 h 743"/>
                <a:gd name="T14" fmla="*/ 817 w 817"/>
                <a:gd name="T15" fmla="*/ 33 h 743"/>
                <a:gd name="T16" fmla="*/ 746 w 817"/>
                <a:gd name="T17" fmla="*/ 39 h 743"/>
                <a:gd name="T18" fmla="*/ 718 w 817"/>
                <a:gd name="T19" fmla="*/ 51 h 743"/>
                <a:gd name="T20" fmla="*/ 675 w 817"/>
                <a:gd name="T21" fmla="*/ 102 h 743"/>
                <a:gd name="T22" fmla="*/ 514 w 817"/>
                <a:gd name="T23" fmla="*/ 333 h 743"/>
                <a:gd name="T24" fmla="*/ 461 w 817"/>
                <a:gd name="T25" fmla="*/ 422 h 743"/>
                <a:gd name="T26" fmla="*/ 455 w 817"/>
                <a:gd name="T27" fmla="*/ 453 h 743"/>
                <a:gd name="T28" fmla="*/ 455 w 817"/>
                <a:gd name="T29" fmla="*/ 493 h 743"/>
                <a:gd name="T30" fmla="*/ 459 w 817"/>
                <a:gd name="T31" fmla="*/ 631 h 743"/>
                <a:gd name="T32" fmla="*/ 466 w 817"/>
                <a:gd name="T33" fmla="*/ 690 h 743"/>
                <a:gd name="T34" fmla="*/ 486 w 817"/>
                <a:gd name="T35" fmla="*/ 704 h 743"/>
                <a:gd name="T36" fmla="*/ 564 w 817"/>
                <a:gd name="T37" fmla="*/ 710 h 743"/>
                <a:gd name="T38" fmla="*/ 564 w 817"/>
                <a:gd name="T39" fmla="*/ 743 h 743"/>
                <a:gd name="T40" fmla="*/ 410 w 817"/>
                <a:gd name="T41" fmla="*/ 740 h 743"/>
                <a:gd name="T42" fmla="*/ 244 w 817"/>
                <a:gd name="T43" fmla="*/ 743 h 743"/>
                <a:gd name="T44" fmla="*/ 244 w 817"/>
                <a:gd name="T45" fmla="*/ 710 h 743"/>
                <a:gd name="T46" fmla="*/ 322 w 817"/>
                <a:gd name="T47" fmla="*/ 704 h 743"/>
                <a:gd name="T48" fmla="*/ 341 w 817"/>
                <a:gd name="T49" fmla="*/ 692 h 743"/>
                <a:gd name="T50" fmla="*/ 350 w 817"/>
                <a:gd name="T51" fmla="*/ 641 h 743"/>
                <a:gd name="T52" fmla="*/ 353 w 817"/>
                <a:gd name="T53" fmla="*/ 493 h 743"/>
                <a:gd name="T54" fmla="*/ 353 w 817"/>
                <a:gd name="T55" fmla="*/ 432 h 743"/>
                <a:gd name="T56" fmla="*/ 331 w 817"/>
                <a:gd name="T57" fmla="*/ 390 h 743"/>
                <a:gd name="T58" fmla="*/ 275 w 817"/>
                <a:gd name="T59" fmla="*/ 300 h 743"/>
                <a:gd name="T60" fmla="*/ 135 w 817"/>
                <a:gd name="T61" fmla="*/ 102 h 743"/>
                <a:gd name="T62" fmla="*/ 96 w 817"/>
                <a:gd name="T63" fmla="*/ 51 h 743"/>
                <a:gd name="T64" fmla="*/ 69 w 817"/>
                <a:gd name="T65" fmla="*/ 39 h 743"/>
                <a:gd name="T66" fmla="*/ 0 w 817"/>
                <a:gd name="T67" fmla="*/ 33 h 743"/>
                <a:gd name="T68" fmla="*/ 0 w 817"/>
                <a:gd name="T69" fmla="*/ 0 h 743"/>
                <a:gd name="T70" fmla="*/ 130 w 817"/>
                <a:gd name="T71" fmla="*/ 3 h 743"/>
                <a:gd name="T72" fmla="*/ 333 w 817"/>
                <a:gd name="T73" fmla="*/ 0 h 743"/>
                <a:gd name="T74" fmla="*/ 333 w 817"/>
                <a:gd name="T75" fmla="*/ 33 h 743"/>
                <a:gd name="T76" fmla="*/ 246 w 817"/>
                <a:gd name="T77" fmla="*/ 39 h 743"/>
                <a:gd name="T78" fmla="*/ 234 w 817"/>
                <a:gd name="T79" fmla="*/ 52 h 743"/>
                <a:gd name="T80" fmla="*/ 262 w 817"/>
                <a:gd name="T81" fmla="*/ 111 h 743"/>
                <a:gd name="T82" fmla="*/ 426 w 817"/>
                <a:gd name="T83" fmla="*/ 376 h 743"/>
                <a:gd name="T84" fmla="*/ 601 w 817"/>
                <a:gd name="T85" fmla="*/ 11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743">
                  <a:moveTo>
                    <a:pt x="601" y="111"/>
                  </a:moveTo>
                  <a:cubicBezTo>
                    <a:pt x="623" y="78"/>
                    <a:pt x="634" y="59"/>
                    <a:pt x="634" y="52"/>
                  </a:cubicBezTo>
                  <a:cubicBezTo>
                    <a:pt x="634" y="46"/>
                    <a:pt x="631" y="41"/>
                    <a:pt x="624" y="39"/>
                  </a:cubicBezTo>
                  <a:cubicBezTo>
                    <a:pt x="616" y="36"/>
                    <a:pt x="585" y="34"/>
                    <a:pt x="543" y="33"/>
                  </a:cubicBezTo>
                  <a:cubicBezTo>
                    <a:pt x="543" y="0"/>
                    <a:pt x="543" y="0"/>
                    <a:pt x="543" y="0"/>
                  </a:cubicBezTo>
                  <a:cubicBezTo>
                    <a:pt x="610" y="2"/>
                    <a:pt x="650" y="3"/>
                    <a:pt x="688" y="3"/>
                  </a:cubicBezTo>
                  <a:cubicBezTo>
                    <a:pt x="725" y="3"/>
                    <a:pt x="745" y="2"/>
                    <a:pt x="817" y="0"/>
                  </a:cubicBezTo>
                  <a:cubicBezTo>
                    <a:pt x="817" y="33"/>
                    <a:pt x="817" y="33"/>
                    <a:pt x="817" y="33"/>
                  </a:cubicBezTo>
                  <a:cubicBezTo>
                    <a:pt x="773" y="34"/>
                    <a:pt x="757" y="36"/>
                    <a:pt x="746" y="39"/>
                  </a:cubicBezTo>
                  <a:cubicBezTo>
                    <a:pt x="735" y="41"/>
                    <a:pt x="725" y="46"/>
                    <a:pt x="718" y="51"/>
                  </a:cubicBezTo>
                  <a:cubicBezTo>
                    <a:pt x="709" y="58"/>
                    <a:pt x="695" y="75"/>
                    <a:pt x="675" y="102"/>
                  </a:cubicBezTo>
                  <a:cubicBezTo>
                    <a:pt x="514" y="333"/>
                    <a:pt x="514" y="333"/>
                    <a:pt x="514" y="333"/>
                  </a:cubicBezTo>
                  <a:cubicBezTo>
                    <a:pt x="483" y="381"/>
                    <a:pt x="465" y="411"/>
                    <a:pt x="461" y="422"/>
                  </a:cubicBezTo>
                  <a:cubicBezTo>
                    <a:pt x="457" y="433"/>
                    <a:pt x="455" y="443"/>
                    <a:pt x="455" y="453"/>
                  </a:cubicBezTo>
                  <a:cubicBezTo>
                    <a:pt x="455" y="493"/>
                    <a:pt x="455" y="493"/>
                    <a:pt x="455" y="493"/>
                  </a:cubicBezTo>
                  <a:cubicBezTo>
                    <a:pt x="455" y="541"/>
                    <a:pt x="456" y="587"/>
                    <a:pt x="459" y="631"/>
                  </a:cubicBezTo>
                  <a:cubicBezTo>
                    <a:pt x="460" y="665"/>
                    <a:pt x="462" y="684"/>
                    <a:pt x="466" y="690"/>
                  </a:cubicBezTo>
                  <a:cubicBezTo>
                    <a:pt x="470" y="696"/>
                    <a:pt x="477" y="701"/>
                    <a:pt x="486" y="704"/>
                  </a:cubicBezTo>
                  <a:cubicBezTo>
                    <a:pt x="495" y="707"/>
                    <a:pt x="521" y="709"/>
                    <a:pt x="564" y="710"/>
                  </a:cubicBezTo>
                  <a:cubicBezTo>
                    <a:pt x="564" y="743"/>
                    <a:pt x="564" y="743"/>
                    <a:pt x="564" y="743"/>
                  </a:cubicBezTo>
                  <a:cubicBezTo>
                    <a:pt x="505" y="741"/>
                    <a:pt x="453" y="740"/>
                    <a:pt x="410" y="740"/>
                  </a:cubicBezTo>
                  <a:cubicBezTo>
                    <a:pt x="368" y="740"/>
                    <a:pt x="313" y="741"/>
                    <a:pt x="244" y="743"/>
                  </a:cubicBezTo>
                  <a:cubicBezTo>
                    <a:pt x="244" y="710"/>
                    <a:pt x="244" y="710"/>
                    <a:pt x="244" y="710"/>
                  </a:cubicBezTo>
                  <a:cubicBezTo>
                    <a:pt x="287" y="709"/>
                    <a:pt x="313" y="707"/>
                    <a:pt x="322" y="704"/>
                  </a:cubicBezTo>
                  <a:cubicBezTo>
                    <a:pt x="332" y="701"/>
                    <a:pt x="338" y="697"/>
                    <a:pt x="341" y="692"/>
                  </a:cubicBezTo>
                  <a:cubicBezTo>
                    <a:pt x="346" y="685"/>
                    <a:pt x="349" y="668"/>
                    <a:pt x="350" y="641"/>
                  </a:cubicBezTo>
                  <a:cubicBezTo>
                    <a:pt x="350" y="634"/>
                    <a:pt x="351" y="585"/>
                    <a:pt x="353" y="493"/>
                  </a:cubicBezTo>
                  <a:cubicBezTo>
                    <a:pt x="353" y="432"/>
                    <a:pt x="353" y="432"/>
                    <a:pt x="353" y="432"/>
                  </a:cubicBezTo>
                  <a:cubicBezTo>
                    <a:pt x="345" y="417"/>
                    <a:pt x="338" y="403"/>
                    <a:pt x="331" y="390"/>
                  </a:cubicBezTo>
                  <a:cubicBezTo>
                    <a:pt x="325" y="382"/>
                    <a:pt x="307" y="352"/>
                    <a:pt x="275" y="300"/>
                  </a:cubicBezTo>
                  <a:cubicBezTo>
                    <a:pt x="135" y="102"/>
                    <a:pt x="135" y="102"/>
                    <a:pt x="135" y="102"/>
                  </a:cubicBezTo>
                  <a:cubicBezTo>
                    <a:pt x="118" y="75"/>
                    <a:pt x="105" y="58"/>
                    <a:pt x="96" y="51"/>
                  </a:cubicBezTo>
                  <a:cubicBezTo>
                    <a:pt x="89" y="46"/>
                    <a:pt x="80" y="41"/>
                    <a:pt x="69" y="39"/>
                  </a:cubicBezTo>
                  <a:cubicBezTo>
                    <a:pt x="58" y="36"/>
                    <a:pt x="44" y="34"/>
                    <a:pt x="0" y="33"/>
                  </a:cubicBezTo>
                  <a:cubicBezTo>
                    <a:pt x="0" y="0"/>
                    <a:pt x="0" y="0"/>
                    <a:pt x="0" y="0"/>
                  </a:cubicBezTo>
                  <a:cubicBezTo>
                    <a:pt x="72" y="2"/>
                    <a:pt x="94" y="3"/>
                    <a:pt x="130" y="3"/>
                  </a:cubicBezTo>
                  <a:cubicBezTo>
                    <a:pt x="168" y="3"/>
                    <a:pt x="265" y="2"/>
                    <a:pt x="333" y="0"/>
                  </a:cubicBezTo>
                  <a:cubicBezTo>
                    <a:pt x="333" y="33"/>
                    <a:pt x="333" y="33"/>
                    <a:pt x="333" y="33"/>
                  </a:cubicBezTo>
                  <a:cubicBezTo>
                    <a:pt x="291" y="34"/>
                    <a:pt x="254" y="36"/>
                    <a:pt x="246" y="39"/>
                  </a:cubicBezTo>
                  <a:cubicBezTo>
                    <a:pt x="239" y="41"/>
                    <a:pt x="235" y="46"/>
                    <a:pt x="234" y="52"/>
                  </a:cubicBezTo>
                  <a:cubicBezTo>
                    <a:pt x="234" y="59"/>
                    <a:pt x="243" y="78"/>
                    <a:pt x="262" y="111"/>
                  </a:cubicBezTo>
                  <a:cubicBezTo>
                    <a:pt x="426" y="376"/>
                    <a:pt x="426" y="376"/>
                    <a:pt x="426" y="376"/>
                  </a:cubicBezTo>
                  <a:lnTo>
                    <a:pt x="60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15"/>
            <p:cNvSpPr>
              <a:spLocks noEditPoints="1"/>
            </p:cNvSpPr>
            <p:nvPr userDrawn="1"/>
          </p:nvSpPr>
          <p:spPr bwMode="auto">
            <a:xfrm>
              <a:off x="1558925" y="681038"/>
              <a:ext cx="263525" cy="246063"/>
            </a:xfrm>
            <a:custGeom>
              <a:avLst/>
              <a:gdLst>
                <a:gd name="T0" fmla="*/ 148 w 830"/>
                <a:gd name="T1" fmla="*/ 190 h 775"/>
                <a:gd name="T2" fmla="*/ 247 w 830"/>
                <a:gd name="T3" fmla="*/ 82 h 775"/>
                <a:gd name="T4" fmla="*/ 399 w 830"/>
                <a:gd name="T5" fmla="*/ 45 h 775"/>
                <a:gd name="T6" fmla="*/ 512 w 830"/>
                <a:gd name="T7" fmla="*/ 62 h 775"/>
                <a:gd name="T8" fmla="*/ 596 w 830"/>
                <a:gd name="T9" fmla="*/ 106 h 775"/>
                <a:gd name="T10" fmla="*/ 652 w 830"/>
                <a:gd name="T11" fmla="*/ 167 h 775"/>
                <a:gd name="T12" fmla="*/ 690 w 830"/>
                <a:gd name="T13" fmla="*/ 245 h 775"/>
                <a:gd name="T14" fmla="*/ 713 w 830"/>
                <a:gd name="T15" fmla="*/ 398 h 775"/>
                <a:gd name="T16" fmla="*/ 681 w 830"/>
                <a:gd name="T17" fmla="*/ 571 h 775"/>
                <a:gd name="T18" fmla="*/ 584 w 830"/>
                <a:gd name="T19" fmla="*/ 686 h 775"/>
                <a:gd name="T20" fmla="*/ 431 w 830"/>
                <a:gd name="T21" fmla="*/ 727 h 775"/>
                <a:gd name="T22" fmla="*/ 315 w 830"/>
                <a:gd name="T23" fmla="*/ 707 h 775"/>
                <a:gd name="T24" fmla="*/ 220 w 830"/>
                <a:gd name="T25" fmla="*/ 644 h 775"/>
                <a:gd name="T26" fmla="*/ 151 w 830"/>
                <a:gd name="T27" fmla="*/ 539 h 775"/>
                <a:gd name="T28" fmla="*/ 125 w 830"/>
                <a:gd name="T29" fmla="*/ 450 h 775"/>
                <a:gd name="T30" fmla="*/ 115 w 830"/>
                <a:gd name="T31" fmla="*/ 349 h 775"/>
                <a:gd name="T32" fmla="*/ 148 w 830"/>
                <a:gd name="T33" fmla="*/ 190 h 775"/>
                <a:gd name="T34" fmla="*/ 26 w 830"/>
                <a:gd name="T35" fmla="*/ 541 h 775"/>
                <a:gd name="T36" fmla="*/ 105 w 830"/>
                <a:gd name="T37" fmla="*/ 669 h 775"/>
                <a:gd name="T38" fmla="*/ 231 w 830"/>
                <a:gd name="T39" fmla="*/ 748 h 775"/>
                <a:gd name="T40" fmla="*/ 392 w 830"/>
                <a:gd name="T41" fmla="*/ 775 h 775"/>
                <a:gd name="T42" fmla="*/ 706 w 830"/>
                <a:gd name="T43" fmla="*/ 657 h 775"/>
                <a:gd name="T44" fmla="*/ 830 w 830"/>
                <a:gd name="T45" fmla="*/ 364 h 775"/>
                <a:gd name="T46" fmla="*/ 817 w 830"/>
                <a:gd name="T47" fmla="*/ 261 h 775"/>
                <a:gd name="T48" fmla="*/ 784 w 830"/>
                <a:gd name="T49" fmla="*/ 177 h 775"/>
                <a:gd name="T50" fmla="*/ 709 w 830"/>
                <a:gd name="T51" fmla="*/ 89 h 775"/>
                <a:gd name="T52" fmla="*/ 588 w 830"/>
                <a:gd name="T53" fmla="*/ 25 h 775"/>
                <a:gd name="T54" fmla="*/ 423 w 830"/>
                <a:gd name="T55" fmla="*/ 0 h 775"/>
                <a:gd name="T56" fmla="*/ 249 w 830"/>
                <a:gd name="T57" fmla="*/ 29 h 775"/>
                <a:gd name="T58" fmla="*/ 112 w 830"/>
                <a:gd name="T59" fmla="*/ 113 h 775"/>
                <a:gd name="T60" fmla="*/ 26 w 830"/>
                <a:gd name="T61" fmla="*/ 239 h 775"/>
                <a:gd name="T62" fmla="*/ 0 w 830"/>
                <a:gd name="T63" fmla="*/ 393 h 775"/>
                <a:gd name="T64" fmla="*/ 26 w 830"/>
                <a:gd name="T65" fmla="*/ 54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75">
                  <a:moveTo>
                    <a:pt x="148" y="190"/>
                  </a:moveTo>
                  <a:cubicBezTo>
                    <a:pt x="170" y="143"/>
                    <a:pt x="203" y="107"/>
                    <a:pt x="247" y="82"/>
                  </a:cubicBezTo>
                  <a:cubicBezTo>
                    <a:pt x="290" y="57"/>
                    <a:pt x="341" y="45"/>
                    <a:pt x="399" y="45"/>
                  </a:cubicBezTo>
                  <a:cubicBezTo>
                    <a:pt x="440" y="45"/>
                    <a:pt x="477" y="51"/>
                    <a:pt x="512" y="62"/>
                  </a:cubicBezTo>
                  <a:cubicBezTo>
                    <a:pt x="546" y="74"/>
                    <a:pt x="575" y="89"/>
                    <a:pt x="596" y="106"/>
                  </a:cubicBezTo>
                  <a:cubicBezTo>
                    <a:pt x="618" y="124"/>
                    <a:pt x="637" y="144"/>
                    <a:pt x="652" y="167"/>
                  </a:cubicBezTo>
                  <a:cubicBezTo>
                    <a:pt x="668" y="190"/>
                    <a:pt x="681" y="216"/>
                    <a:pt x="690" y="245"/>
                  </a:cubicBezTo>
                  <a:cubicBezTo>
                    <a:pt x="706" y="292"/>
                    <a:pt x="713" y="343"/>
                    <a:pt x="713" y="398"/>
                  </a:cubicBezTo>
                  <a:cubicBezTo>
                    <a:pt x="713" y="463"/>
                    <a:pt x="703" y="521"/>
                    <a:pt x="681" y="571"/>
                  </a:cubicBezTo>
                  <a:cubicBezTo>
                    <a:pt x="660" y="620"/>
                    <a:pt x="627" y="659"/>
                    <a:pt x="584" y="686"/>
                  </a:cubicBezTo>
                  <a:cubicBezTo>
                    <a:pt x="541" y="714"/>
                    <a:pt x="490" y="727"/>
                    <a:pt x="431" y="727"/>
                  </a:cubicBezTo>
                  <a:cubicBezTo>
                    <a:pt x="388" y="727"/>
                    <a:pt x="350" y="721"/>
                    <a:pt x="315" y="707"/>
                  </a:cubicBezTo>
                  <a:cubicBezTo>
                    <a:pt x="280" y="694"/>
                    <a:pt x="248" y="673"/>
                    <a:pt x="220" y="644"/>
                  </a:cubicBezTo>
                  <a:cubicBezTo>
                    <a:pt x="192" y="616"/>
                    <a:pt x="169" y="581"/>
                    <a:pt x="151" y="539"/>
                  </a:cubicBezTo>
                  <a:cubicBezTo>
                    <a:pt x="141" y="514"/>
                    <a:pt x="132" y="484"/>
                    <a:pt x="125" y="450"/>
                  </a:cubicBezTo>
                  <a:cubicBezTo>
                    <a:pt x="118" y="416"/>
                    <a:pt x="115" y="382"/>
                    <a:pt x="115" y="349"/>
                  </a:cubicBezTo>
                  <a:cubicBezTo>
                    <a:pt x="115" y="290"/>
                    <a:pt x="126" y="236"/>
                    <a:pt x="148" y="190"/>
                  </a:cubicBezTo>
                  <a:close/>
                  <a:moveTo>
                    <a:pt x="26" y="541"/>
                  </a:moveTo>
                  <a:cubicBezTo>
                    <a:pt x="44" y="591"/>
                    <a:pt x="70" y="634"/>
                    <a:pt x="105" y="669"/>
                  </a:cubicBezTo>
                  <a:cubicBezTo>
                    <a:pt x="139" y="704"/>
                    <a:pt x="181" y="730"/>
                    <a:pt x="231" y="748"/>
                  </a:cubicBezTo>
                  <a:cubicBezTo>
                    <a:pt x="281" y="765"/>
                    <a:pt x="335" y="775"/>
                    <a:pt x="392" y="775"/>
                  </a:cubicBezTo>
                  <a:cubicBezTo>
                    <a:pt x="518" y="775"/>
                    <a:pt x="623" y="736"/>
                    <a:pt x="706" y="657"/>
                  </a:cubicBezTo>
                  <a:cubicBezTo>
                    <a:pt x="788" y="579"/>
                    <a:pt x="830" y="481"/>
                    <a:pt x="830" y="364"/>
                  </a:cubicBezTo>
                  <a:cubicBezTo>
                    <a:pt x="830" y="327"/>
                    <a:pt x="826" y="293"/>
                    <a:pt x="817" y="261"/>
                  </a:cubicBezTo>
                  <a:cubicBezTo>
                    <a:pt x="809" y="228"/>
                    <a:pt x="798" y="200"/>
                    <a:pt x="784" y="177"/>
                  </a:cubicBezTo>
                  <a:cubicBezTo>
                    <a:pt x="766" y="145"/>
                    <a:pt x="741" y="116"/>
                    <a:pt x="709" y="89"/>
                  </a:cubicBezTo>
                  <a:cubicBezTo>
                    <a:pt x="678" y="62"/>
                    <a:pt x="637" y="41"/>
                    <a:pt x="588" y="25"/>
                  </a:cubicBezTo>
                  <a:cubicBezTo>
                    <a:pt x="538" y="8"/>
                    <a:pt x="484" y="0"/>
                    <a:pt x="423" y="0"/>
                  </a:cubicBezTo>
                  <a:cubicBezTo>
                    <a:pt x="358" y="0"/>
                    <a:pt x="300" y="10"/>
                    <a:pt x="249" y="29"/>
                  </a:cubicBezTo>
                  <a:cubicBezTo>
                    <a:pt x="198" y="48"/>
                    <a:pt x="152" y="76"/>
                    <a:pt x="112" y="113"/>
                  </a:cubicBezTo>
                  <a:cubicBezTo>
                    <a:pt x="72" y="151"/>
                    <a:pt x="43" y="193"/>
                    <a:pt x="26" y="239"/>
                  </a:cubicBezTo>
                  <a:cubicBezTo>
                    <a:pt x="8" y="286"/>
                    <a:pt x="0" y="337"/>
                    <a:pt x="0" y="393"/>
                  </a:cubicBezTo>
                  <a:cubicBezTo>
                    <a:pt x="0" y="441"/>
                    <a:pt x="9" y="491"/>
                    <a:pt x="26" y="5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410128267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spTree>
    <p:extLst>
      <p:ext uri="{BB962C8B-B14F-4D97-AF65-F5344CB8AC3E}">
        <p14:creationId xmlns:p14="http://schemas.microsoft.com/office/powerpoint/2010/main" val="154986068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5" name="Footer Placeholder 4"/>
          <p:cNvSpPr>
            <a:spLocks noGrp="1"/>
          </p:cNvSpPr>
          <p:nvPr>
            <p:ph type="ftr" sz="quarter" idx="11"/>
          </p:nvPr>
        </p:nvSpPr>
        <p:spPr/>
        <p:txBody>
          <a:bodyPr/>
          <a:lstStyle/>
          <a:p>
            <a:endParaRPr lang="en-US">
              <a:solidFill>
                <a:srgbClr val="BDD7FF">
                  <a:lumMod val="75000"/>
                </a:srgbClr>
              </a:solidFill>
            </a:endParaRPr>
          </a:p>
        </p:txBody>
      </p:sp>
      <p:sp>
        <p:nvSpPr>
          <p:cNvPr id="6" name="Slide Number Placeholder 5"/>
          <p:cNvSpPr>
            <a:spLocks noGrp="1"/>
          </p:cNvSpPr>
          <p:nvPr>
            <p:ph type="sldNum" sz="quarter" idx="12"/>
          </p:nvPr>
        </p:nvSpPr>
        <p:spPr/>
        <p:txBody>
          <a:body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spTree>
    <p:extLst>
      <p:ext uri="{BB962C8B-B14F-4D97-AF65-F5344CB8AC3E}">
        <p14:creationId xmlns:p14="http://schemas.microsoft.com/office/powerpoint/2010/main" val="156410095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512" y="609131"/>
            <a:ext cx="7772977" cy="114354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513" y="1981705"/>
            <a:ext cx="3817215" cy="41144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981705"/>
            <a:ext cx="3817216" cy="41144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5802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8006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10316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604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DCE3E-5F94-4101-9044-CDFFEC416AC7}" type="datetimeFigureOut">
              <a:rPr lang="en-US" smtClean="0"/>
              <a:pPr/>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B9D83-ED10-4323-80E2-DE1AD8CF8D8A}"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315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3157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40227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14610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73755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0917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64126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1900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15042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4754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4754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618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emf"/><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4.jp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1.jpe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DCE3E-5F94-4101-9044-CDFFEC416AC7}" type="datetimeFigureOut">
              <a:rPr lang="en-US" smtClean="0"/>
              <a:pPr/>
              <a:t>5/19/2019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B9D83-ED10-4323-80E2-DE1AD8CF8D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DCE3E-5F94-4101-9044-CDFFEC416AC7}" type="datetimeFigureOut">
              <a:rPr lang="en-US" smtClean="0">
                <a:solidFill>
                  <a:prstClr val="black">
                    <a:tint val="75000"/>
                  </a:prstClr>
                </a:solidFill>
              </a:rPr>
              <a:pPr/>
              <a:t>5/19/2019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B9D83-ED10-4323-80E2-DE1AD8CF8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982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3475"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33476" name="Rectangle 4"/>
          <p:cNvSpPr>
            <a:spLocks noGrp="1" noChangeArrowheads="1"/>
          </p:cNvSpPr>
          <p:nvPr>
            <p:ph type="body" idx="1"/>
          </p:nvPr>
        </p:nvSpPr>
        <p:spPr bwMode="auto">
          <a:xfrm>
            <a:off x="457200" y="1719271"/>
            <a:ext cx="8229600"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2" descr="Official Alliance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592455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0208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ea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0093D3"/>
        </a:buClr>
        <a:buSzPct val="70000"/>
        <a:buFont typeface="Wingdings"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rgbClr val="D0A824"/>
        </a:buClr>
        <a:buSzPct val="70000"/>
        <a:buFont typeface="Wingdings"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115898"/>
            <a:ext cx="74945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223963"/>
            <a:ext cx="74945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914400" y="635636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000000"/>
                </a:solidFill>
                <a:latin typeface="Corbel"/>
                <a:ea typeface="+mn-ea"/>
                <a:cs typeface="Corbel"/>
              </a:defRPr>
            </a:lvl1pPr>
          </a:lstStyle>
          <a:p>
            <a:pPr>
              <a:defRPr/>
            </a:pPr>
            <a:endParaRPr lang="en-US"/>
          </a:p>
        </p:txBody>
      </p:sp>
      <p:sp>
        <p:nvSpPr>
          <p:cNvPr id="7" name="Rectangle 6"/>
          <p:cNvSpPr/>
          <p:nvPr/>
        </p:nvSpPr>
        <p:spPr>
          <a:xfrm>
            <a:off x="363539"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363539"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363539"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MSK_logo_bevl_hor_s_pos_d.pdf"/>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93639" y="6105079"/>
            <a:ext cx="2362771" cy="861783"/>
          </a:xfrm>
          <a:prstGeom prst="rect">
            <a:avLst/>
          </a:prstGeom>
        </p:spPr>
      </p:pic>
    </p:spTree>
    <p:extLst>
      <p:ext uri="{BB962C8B-B14F-4D97-AF65-F5344CB8AC3E}">
        <p14:creationId xmlns:p14="http://schemas.microsoft.com/office/powerpoint/2010/main" val="34503518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457200" rtl="0" eaLnBrk="1" fontAlgn="base" hangingPunct="1">
        <a:spcBef>
          <a:spcPct val="0"/>
        </a:spcBef>
        <a:spcAft>
          <a:spcPct val="0"/>
        </a:spcAft>
        <a:defRPr sz="3000" b="1" kern="1200">
          <a:solidFill>
            <a:schemeClr val="tx1"/>
          </a:solidFill>
          <a:latin typeface="Georgia"/>
          <a:ea typeface="ＭＳ Ｐゴシック" charset="0"/>
          <a:cs typeface="Georgia"/>
        </a:defRPr>
      </a:lvl1pPr>
      <a:lvl2pPr algn="l" defTabSz="457200" rtl="0" eaLnBrk="1" fontAlgn="base" hangingPunct="1">
        <a:spcBef>
          <a:spcPct val="0"/>
        </a:spcBef>
        <a:spcAft>
          <a:spcPct val="0"/>
        </a:spcAft>
        <a:defRPr sz="3000" b="1">
          <a:solidFill>
            <a:schemeClr val="tx1"/>
          </a:solidFill>
          <a:latin typeface="Georgia" charset="0"/>
          <a:ea typeface="ＭＳ Ｐゴシック" charset="0"/>
        </a:defRPr>
      </a:lvl2pPr>
      <a:lvl3pPr algn="l" defTabSz="457200" rtl="0" eaLnBrk="1" fontAlgn="base" hangingPunct="1">
        <a:spcBef>
          <a:spcPct val="0"/>
        </a:spcBef>
        <a:spcAft>
          <a:spcPct val="0"/>
        </a:spcAft>
        <a:defRPr sz="3000" b="1">
          <a:solidFill>
            <a:schemeClr val="tx1"/>
          </a:solidFill>
          <a:latin typeface="Georgia" charset="0"/>
          <a:ea typeface="ＭＳ Ｐゴシック" charset="0"/>
        </a:defRPr>
      </a:lvl3pPr>
      <a:lvl4pPr algn="l" defTabSz="457200" rtl="0" eaLnBrk="1" fontAlgn="base" hangingPunct="1">
        <a:spcBef>
          <a:spcPct val="0"/>
        </a:spcBef>
        <a:spcAft>
          <a:spcPct val="0"/>
        </a:spcAft>
        <a:defRPr sz="3000" b="1">
          <a:solidFill>
            <a:schemeClr val="tx1"/>
          </a:solidFill>
          <a:latin typeface="Georgia" charset="0"/>
          <a:ea typeface="ＭＳ Ｐゴシック" charset="0"/>
        </a:defRPr>
      </a:lvl4pPr>
      <a:lvl5pPr algn="l" defTabSz="457200" rtl="0" eaLnBrk="1" fontAlgn="base" hangingPunct="1">
        <a:spcBef>
          <a:spcPct val="0"/>
        </a:spcBef>
        <a:spcAft>
          <a:spcPct val="0"/>
        </a:spcAft>
        <a:defRPr sz="3000" b="1">
          <a:solidFill>
            <a:schemeClr val="tx1"/>
          </a:solidFill>
          <a:latin typeface="Georgia" charset="0"/>
          <a:ea typeface="ＭＳ Ｐゴシック" charset="0"/>
        </a:defRPr>
      </a:lvl5pPr>
      <a:lvl6pPr marL="457200" algn="l" defTabSz="457200" rtl="0" eaLnBrk="1" fontAlgn="base" hangingPunct="1">
        <a:spcBef>
          <a:spcPct val="0"/>
        </a:spcBef>
        <a:spcAft>
          <a:spcPct val="0"/>
        </a:spcAft>
        <a:defRPr sz="3000" b="1">
          <a:solidFill>
            <a:schemeClr val="tx1"/>
          </a:solidFill>
          <a:latin typeface="Georgia" charset="0"/>
          <a:ea typeface="ＭＳ Ｐゴシック" charset="0"/>
        </a:defRPr>
      </a:lvl6pPr>
      <a:lvl7pPr marL="914400" algn="l" defTabSz="457200" rtl="0" eaLnBrk="1" fontAlgn="base" hangingPunct="1">
        <a:spcBef>
          <a:spcPct val="0"/>
        </a:spcBef>
        <a:spcAft>
          <a:spcPct val="0"/>
        </a:spcAft>
        <a:defRPr sz="3000" b="1">
          <a:solidFill>
            <a:schemeClr val="tx1"/>
          </a:solidFill>
          <a:latin typeface="Georgia" charset="0"/>
          <a:ea typeface="ＭＳ Ｐゴシック" charset="0"/>
        </a:defRPr>
      </a:lvl7pPr>
      <a:lvl8pPr marL="1371600" algn="l" defTabSz="457200" rtl="0" eaLnBrk="1" fontAlgn="base" hangingPunct="1">
        <a:spcBef>
          <a:spcPct val="0"/>
        </a:spcBef>
        <a:spcAft>
          <a:spcPct val="0"/>
        </a:spcAft>
        <a:defRPr sz="3000" b="1">
          <a:solidFill>
            <a:schemeClr val="tx1"/>
          </a:solidFill>
          <a:latin typeface="Georgia" charset="0"/>
          <a:ea typeface="ＭＳ Ｐゴシック" charset="0"/>
        </a:defRPr>
      </a:lvl8pPr>
      <a:lvl9pPr marL="1828800" algn="l" defTabSz="457200" rtl="0" eaLnBrk="1" fontAlgn="base" hangingPunct="1">
        <a:spcBef>
          <a:spcPct val="0"/>
        </a:spcBef>
        <a:spcAft>
          <a:spcPct val="0"/>
        </a:spcAft>
        <a:defRPr sz="3000" b="1">
          <a:solidFill>
            <a:schemeClr val="tx1"/>
          </a:solidFill>
          <a:latin typeface="Georgia" charset="0"/>
          <a:ea typeface="ＭＳ Ｐゴシック" charset="0"/>
        </a:defRPr>
      </a:lvl9pPr>
    </p:titleStyle>
    <p:bodyStyle>
      <a:lvl1pPr marL="227013" indent="-227013" algn="l" defTabSz="457200" rtl="0" eaLnBrk="1" fontAlgn="base" hangingPunct="1">
        <a:spcBef>
          <a:spcPct val="20000"/>
        </a:spcBef>
        <a:spcAft>
          <a:spcPct val="0"/>
        </a:spcAft>
        <a:buClr>
          <a:srgbClr val="2986E2"/>
        </a:buClr>
        <a:buFont typeface="Arial" charset="0"/>
        <a:buChar char="•"/>
        <a:defRPr sz="3200" kern="1200">
          <a:solidFill>
            <a:schemeClr val="tx1"/>
          </a:solidFill>
          <a:latin typeface="Corbel"/>
          <a:ea typeface="ＭＳ Ｐゴシック" charset="0"/>
          <a:cs typeface="Corbel"/>
        </a:defRPr>
      </a:lvl1pPr>
      <a:lvl2pPr marL="742950" indent="-285750" algn="l" defTabSz="457200" rtl="0" eaLnBrk="1" fontAlgn="base" hangingPunct="1">
        <a:spcBef>
          <a:spcPct val="20000"/>
        </a:spcBef>
        <a:spcAft>
          <a:spcPct val="0"/>
        </a:spcAft>
        <a:buClr>
          <a:srgbClr val="2986E2"/>
        </a:buClr>
        <a:buFont typeface="Arial" charset="0"/>
        <a:buChar char="–"/>
        <a:defRPr sz="2800" kern="1200">
          <a:solidFill>
            <a:schemeClr val="tx1"/>
          </a:solidFill>
          <a:latin typeface="Corbel"/>
          <a:ea typeface="ＭＳ Ｐゴシック" charset="0"/>
          <a:cs typeface="Corbel"/>
        </a:defRPr>
      </a:lvl2pPr>
      <a:lvl3pPr marL="1143000" indent="-228600" algn="l" defTabSz="457200" rtl="0" eaLnBrk="1" fontAlgn="base" hangingPunct="1">
        <a:spcBef>
          <a:spcPct val="20000"/>
        </a:spcBef>
        <a:spcAft>
          <a:spcPct val="0"/>
        </a:spcAft>
        <a:buClr>
          <a:srgbClr val="2986E2"/>
        </a:buClr>
        <a:buFont typeface="Arial" charset="0"/>
        <a:buChar char="•"/>
        <a:defRPr sz="2400" kern="1200">
          <a:solidFill>
            <a:schemeClr val="tx1"/>
          </a:solidFill>
          <a:latin typeface="Corbel"/>
          <a:ea typeface="ＭＳ Ｐゴシック" charset="0"/>
          <a:cs typeface="Corbel"/>
        </a:defRPr>
      </a:lvl3pPr>
      <a:lvl4pPr marL="1600200" indent="-228600" algn="l" defTabSz="457200" rtl="0" eaLnBrk="1" fontAlgn="base" hangingPunct="1">
        <a:spcBef>
          <a:spcPct val="20000"/>
        </a:spcBef>
        <a:spcAft>
          <a:spcPct val="0"/>
        </a:spcAft>
        <a:buClr>
          <a:srgbClr val="2986E2"/>
        </a:buClr>
        <a:buFont typeface="Arial" charset="0"/>
        <a:buChar char="–"/>
        <a:defRPr sz="2000" kern="1200">
          <a:solidFill>
            <a:schemeClr val="tx1"/>
          </a:solidFill>
          <a:latin typeface="Corbel"/>
          <a:ea typeface="ＭＳ Ｐゴシック" charset="0"/>
          <a:cs typeface="Corbel"/>
        </a:defRPr>
      </a:lvl4pPr>
      <a:lvl5pPr marL="2057400" indent="-228600" algn="l" defTabSz="457200" rtl="0" eaLnBrk="1" fontAlgn="base" hangingPunct="1">
        <a:spcBef>
          <a:spcPct val="20000"/>
        </a:spcBef>
        <a:spcAft>
          <a:spcPct val="0"/>
        </a:spcAft>
        <a:buClr>
          <a:srgbClr val="2986E2"/>
        </a:buClr>
        <a:buFont typeface="Arial" charset="0"/>
        <a:buChar char="»"/>
        <a:defRPr sz="2000" kern="1200">
          <a:solidFill>
            <a:schemeClr val="tx1"/>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115890"/>
            <a:ext cx="74945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223963"/>
            <a:ext cx="74945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9144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000000"/>
                </a:solidFill>
                <a:latin typeface="Corbel"/>
                <a:ea typeface="+mn-ea"/>
                <a:cs typeface="Corbel"/>
              </a:defRPr>
            </a:lvl1pPr>
          </a:lstStyle>
          <a:p>
            <a:pPr>
              <a:defRPr/>
            </a:pPr>
            <a:endParaRPr lang="en-US"/>
          </a:p>
        </p:txBody>
      </p:sp>
      <p:sp>
        <p:nvSpPr>
          <p:cNvPr id="7" name="Rectangle 6"/>
          <p:cNvSpPr/>
          <p:nvPr/>
        </p:nvSpPr>
        <p:spPr>
          <a:xfrm>
            <a:off x="363539"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363539"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363539"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3" name="Picture 2" descr="MSK_logo_bevl_hor_s_pos_d.pdf"/>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93635" y="6105071"/>
            <a:ext cx="2362771" cy="861783"/>
          </a:xfrm>
          <a:prstGeom prst="rect">
            <a:avLst/>
          </a:prstGeom>
        </p:spPr>
      </p:pic>
    </p:spTree>
    <p:extLst>
      <p:ext uri="{BB962C8B-B14F-4D97-AF65-F5344CB8AC3E}">
        <p14:creationId xmlns:p14="http://schemas.microsoft.com/office/powerpoint/2010/main" val="448070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457200" rtl="0" eaLnBrk="1" fontAlgn="base" hangingPunct="1">
        <a:spcBef>
          <a:spcPct val="0"/>
        </a:spcBef>
        <a:spcAft>
          <a:spcPct val="0"/>
        </a:spcAft>
        <a:defRPr sz="3000" b="1" kern="1200">
          <a:solidFill>
            <a:schemeClr val="tx1"/>
          </a:solidFill>
          <a:latin typeface="Georgia"/>
          <a:ea typeface="ＭＳ Ｐゴシック" charset="0"/>
          <a:cs typeface="Georgia"/>
        </a:defRPr>
      </a:lvl1pPr>
      <a:lvl2pPr algn="l" defTabSz="457200" rtl="0" eaLnBrk="1" fontAlgn="base" hangingPunct="1">
        <a:spcBef>
          <a:spcPct val="0"/>
        </a:spcBef>
        <a:spcAft>
          <a:spcPct val="0"/>
        </a:spcAft>
        <a:defRPr sz="3000" b="1">
          <a:solidFill>
            <a:schemeClr val="tx1"/>
          </a:solidFill>
          <a:latin typeface="Georgia" charset="0"/>
          <a:ea typeface="ＭＳ Ｐゴシック" charset="0"/>
        </a:defRPr>
      </a:lvl2pPr>
      <a:lvl3pPr algn="l" defTabSz="457200" rtl="0" eaLnBrk="1" fontAlgn="base" hangingPunct="1">
        <a:spcBef>
          <a:spcPct val="0"/>
        </a:spcBef>
        <a:spcAft>
          <a:spcPct val="0"/>
        </a:spcAft>
        <a:defRPr sz="3000" b="1">
          <a:solidFill>
            <a:schemeClr val="tx1"/>
          </a:solidFill>
          <a:latin typeface="Georgia" charset="0"/>
          <a:ea typeface="ＭＳ Ｐゴシック" charset="0"/>
        </a:defRPr>
      </a:lvl3pPr>
      <a:lvl4pPr algn="l" defTabSz="457200" rtl="0" eaLnBrk="1" fontAlgn="base" hangingPunct="1">
        <a:spcBef>
          <a:spcPct val="0"/>
        </a:spcBef>
        <a:spcAft>
          <a:spcPct val="0"/>
        </a:spcAft>
        <a:defRPr sz="3000" b="1">
          <a:solidFill>
            <a:schemeClr val="tx1"/>
          </a:solidFill>
          <a:latin typeface="Georgia" charset="0"/>
          <a:ea typeface="ＭＳ Ｐゴシック" charset="0"/>
        </a:defRPr>
      </a:lvl4pPr>
      <a:lvl5pPr algn="l" defTabSz="457200" rtl="0" eaLnBrk="1" fontAlgn="base" hangingPunct="1">
        <a:spcBef>
          <a:spcPct val="0"/>
        </a:spcBef>
        <a:spcAft>
          <a:spcPct val="0"/>
        </a:spcAft>
        <a:defRPr sz="3000" b="1">
          <a:solidFill>
            <a:schemeClr val="tx1"/>
          </a:solidFill>
          <a:latin typeface="Georgia" charset="0"/>
          <a:ea typeface="ＭＳ Ｐゴシック" charset="0"/>
        </a:defRPr>
      </a:lvl5pPr>
      <a:lvl6pPr marL="457200" algn="l" defTabSz="457200" rtl="0" eaLnBrk="1" fontAlgn="base" hangingPunct="1">
        <a:spcBef>
          <a:spcPct val="0"/>
        </a:spcBef>
        <a:spcAft>
          <a:spcPct val="0"/>
        </a:spcAft>
        <a:defRPr sz="3000" b="1">
          <a:solidFill>
            <a:schemeClr val="tx1"/>
          </a:solidFill>
          <a:latin typeface="Georgia" charset="0"/>
          <a:ea typeface="ＭＳ Ｐゴシック" charset="0"/>
        </a:defRPr>
      </a:lvl6pPr>
      <a:lvl7pPr marL="914400" algn="l" defTabSz="457200" rtl="0" eaLnBrk="1" fontAlgn="base" hangingPunct="1">
        <a:spcBef>
          <a:spcPct val="0"/>
        </a:spcBef>
        <a:spcAft>
          <a:spcPct val="0"/>
        </a:spcAft>
        <a:defRPr sz="3000" b="1">
          <a:solidFill>
            <a:schemeClr val="tx1"/>
          </a:solidFill>
          <a:latin typeface="Georgia" charset="0"/>
          <a:ea typeface="ＭＳ Ｐゴシック" charset="0"/>
        </a:defRPr>
      </a:lvl7pPr>
      <a:lvl8pPr marL="1371600" algn="l" defTabSz="457200" rtl="0" eaLnBrk="1" fontAlgn="base" hangingPunct="1">
        <a:spcBef>
          <a:spcPct val="0"/>
        </a:spcBef>
        <a:spcAft>
          <a:spcPct val="0"/>
        </a:spcAft>
        <a:defRPr sz="3000" b="1">
          <a:solidFill>
            <a:schemeClr val="tx1"/>
          </a:solidFill>
          <a:latin typeface="Georgia" charset="0"/>
          <a:ea typeface="ＭＳ Ｐゴシック" charset="0"/>
        </a:defRPr>
      </a:lvl8pPr>
      <a:lvl9pPr marL="1828800" algn="l" defTabSz="457200" rtl="0" eaLnBrk="1" fontAlgn="base" hangingPunct="1">
        <a:spcBef>
          <a:spcPct val="0"/>
        </a:spcBef>
        <a:spcAft>
          <a:spcPct val="0"/>
        </a:spcAft>
        <a:defRPr sz="3000" b="1">
          <a:solidFill>
            <a:schemeClr val="tx1"/>
          </a:solidFill>
          <a:latin typeface="Georgia" charset="0"/>
          <a:ea typeface="ＭＳ Ｐゴシック" charset="0"/>
        </a:defRPr>
      </a:lvl9pPr>
    </p:titleStyle>
    <p:bodyStyle>
      <a:lvl1pPr marL="227013" indent="-227013" algn="l" defTabSz="457200" rtl="0" eaLnBrk="1" fontAlgn="base" hangingPunct="1">
        <a:spcBef>
          <a:spcPct val="20000"/>
        </a:spcBef>
        <a:spcAft>
          <a:spcPct val="0"/>
        </a:spcAft>
        <a:buClr>
          <a:srgbClr val="2986E2"/>
        </a:buClr>
        <a:buFont typeface="Arial" charset="0"/>
        <a:buChar char="•"/>
        <a:defRPr sz="3200" kern="1200">
          <a:solidFill>
            <a:schemeClr val="tx1"/>
          </a:solidFill>
          <a:latin typeface="Corbel"/>
          <a:ea typeface="ＭＳ Ｐゴシック" charset="0"/>
          <a:cs typeface="Corbel"/>
        </a:defRPr>
      </a:lvl1pPr>
      <a:lvl2pPr marL="742950" indent="-285750" algn="l" defTabSz="457200" rtl="0" eaLnBrk="1" fontAlgn="base" hangingPunct="1">
        <a:spcBef>
          <a:spcPct val="20000"/>
        </a:spcBef>
        <a:spcAft>
          <a:spcPct val="0"/>
        </a:spcAft>
        <a:buClr>
          <a:srgbClr val="2986E2"/>
        </a:buClr>
        <a:buFont typeface="Arial" charset="0"/>
        <a:buChar char="–"/>
        <a:defRPr sz="2800" kern="1200">
          <a:solidFill>
            <a:schemeClr val="tx1"/>
          </a:solidFill>
          <a:latin typeface="Corbel"/>
          <a:ea typeface="ＭＳ Ｐゴシック" charset="0"/>
          <a:cs typeface="Corbel"/>
        </a:defRPr>
      </a:lvl2pPr>
      <a:lvl3pPr marL="1143000" indent="-228600" algn="l" defTabSz="457200" rtl="0" eaLnBrk="1" fontAlgn="base" hangingPunct="1">
        <a:spcBef>
          <a:spcPct val="20000"/>
        </a:spcBef>
        <a:spcAft>
          <a:spcPct val="0"/>
        </a:spcAft>
        <a:buClr>
          <a:srgbClr val="2986E2"/>
        </a:buClr>
        <a:buFont typeface="Arial" charset="0"/>
        <a:buChar char="•"/>
        <a:defRPr sz="2400" kern="1200">
          <a:solidFill>
            <a:schemeClr val="tx1"/>
          </a:solidFill>
          <a:latin typeface="Corbel"/>
          <a:ea typeface="ＭＳ Ｐゴシック" charset="0"/>
          <a:cs typeface="Corbel"/>
        </a:defRPr>
      </a:lvl3pPr>
      <a:lvl4pPr marL="1600200" indent="-228600" algn="l" defTabSz="457200" rtl="0" eaLnBrk="1" fontAlgn="base" hangingPunct="1">
        <a:spcBef>
          <a:spcPct val="20000"/>
        </a:spcBef>
        <a:spcAft>
          <a:spcPct val="0"/>
        </a:spcAft>
        <a:buClr>
          <a:srgbClr val="2986E2"/>
        </a:buClr>
        <a:buFont typeface="Arial" charset="0"/>
        <a:buChar char="–"/>
        <a:defRPr sz="2000" kern="1200">
          <a:solidFill>
            <a:schemeClr val="tx1"/>
          </a:solidFill>
          <a:latin typeface="Corbel"/>
          <a:ea typeface="ＭＳ Ｐゴシック" charset="0"/>
          <a:cs typeface="Corbel"/>
        </a:defRPr>
      </a:lvl4pPr>
      <a:lvl5pPr marL="2057400" indent="-228600" algn="l" defTabSz="457200" rtl="0" eaLnBrk="1" fontAlgn="base" hangingPunct="1">
        <a:spcBef>
          <a:spcPct val="20000"/>
        </a:spcBef>
        <a:spcAft>
          <a:spcPct val="0"/>
        </a:spcAft>
        <a:buClr>
          <a:srgbClr val="2986E2"/>
        </a:buClr>
        <a:buFont typeface="Arial" charset="0"/>
        <a:buChar char="»"/>
        <a:defRPr sz="2000" kern="1200">
          <a:solidFill>
            <a:schemeClr val="tx1"/>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p:nvPr/>
        </p:nvSpPr>
        <p:spPr>
          <a:xfrm>
            <a:off x="0" y="6172200"/>
            <a:ext cx="9144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6AD"/>
              </a:solidFill>
            </a:endParaRPr>
          </a:p>
        </p:txBody>
      </p:sp>
      <p:sp>
        <p:nvSpPr>
          <p:cNvPr id="2" name="Title Placeholder 1"/>
          <p:cNvSpPr>
            <a:spLocks noGrp="1"/>
          </p:cNvSpPr>
          <p:nvPr>
            <p:ph type="title"/>
          </p:nvPr>
        </p:nvSpPr>
        <p:spPr>
          <a:xfrm>
            <a:off x="658368" y="0"/>
            <a:ext cx="7827264" cy="1371600"/>
          </a:xfrm>
          <a:prstGeom prst="rect">
            <a:avLst/>
          </a:prstGeom>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8368" y="1371600"/>
            <a:ext cx="7827264" cy="4800600"/>
          </a:xfrm>
          <a:prstGeom prst="rect">
            <a:avLst/>
          </a:prstGeom>
        </p:spPr>
        <p:txBody>
          <a:bodyPr vert="horz" lIns="0" tIns="22860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5632" y="6528816"/>
            <a:ext cx="658368" cy="109728"/>
          </a:xfrm>
          <a:prstGeom prst="rect">
            <a:avLst/>
          </a:prstGeom>
        </p:spPr>
        <p:txBody>
          <a:bodyPr vert="horz" lIns="91440" tIns="0" rIns="91440" bIns="0" rtlCol="0" anchor="ctr"/>
          <a:lstStyle>
            <a:lvl1pPr algn="r">
              <a:defRPr sz="700">
                <a:solidFill>
                  <a:schemeClr val="bg2">
                    <a:lumMod val="75000"/>
                  </a:schemeClr>
                </a:solidFill>
              </a:defRPr>
            </a:lvl1pPr>
          </a:lstStyle>
          <a:p>
            <a:fld id="{4DFA1B8A-B196-4C92-B78E-CF62B58F5E6D}" type="datetimeFigureOut">
              <a:rPr lang="en-US" smtClean="0">
                <a:solidFill>
                  <a:srgbClr val="BDD7FF">
                    <a:lumMod val="75000"/>
                  </a:srgbClr>
                </a:solidFill>
              </a:rPr>
              <a:pPr/>
              <a:t>5/19/2019</a:t>
            </a:fld>
            <a:endParaRPr lang="en-US" dirty="0">
              <a:solidFill>
                <a:srgbClr val="BDD7FF">
                  <a:lumMod val="75000"/>
                </a:srgbClr>
              </a:solidFill>
            </a:endParaRPr>
          </a:p>
        </p:txBody>
      </p:sp>
      <p:sp>
        <p:nvSpPr>
          <p:cNvPr id="5" name="Footer Placeholder 4"/>
          <p:cNvSpPr>
            <a:spLocks noGrp="1"/>
          </p:cNvSpPr>
          <p:nvPr>
            <p:ph type="ftr" sz="quarter" idx="3"/>
          </p:nvPr>
        </p:nvSpPr>
        <p:spPr>
          <a:xfrm>
            <a:off x="1984248" y="6172200"/>
            <a:ext cx="6510528" cy="457200"/>
          </a:xfrm>
          <a:prstGeom prst="rect">
            <a:avLst/>
          </a:prstGeom>
        </p:spPr>
        <p:txBody>
          <a:bodyPr vert="horz" lIns="0" tIns="45720" rIns="0" bIns="0" rtlCol="0" anchor="t" anchorCtr="0"/>
          <a:lstStyle>
            <a:lvl1pPr algn="r">
              <a:lnSpc>
                <a:spcPct val="90000"/>
              </a:lnSpc>
              <a:defRPr sz="1200">
                <a:solidFill>
                  <a:schemeClr val="bg2">
                    <a:lumMod val="75000"/>
                  </a:schemeClr>
                </a:solidFill>
              </a:defRPr>
            </a:lvl1pPr>
          </a:lstStyle>
          <a:p>
            <a:endParaRPr lang="en-US" dirty="0">
              <a:solidFill>
                <a:srgbClr val="BDD7FF">
                  <a:lumMod val="75000"/>
                </a:srgbClr>
              </a:solidFill>
            </a:endParaRPr>
          </a:p>
        </p:txBody>
      </p:sp>
      <p:sp>
        <p:nvSpPr>
          <p:cNvPr id="6" name="Slide Number Placeholder 5"/>
          <p:cNvSpPr>
            <a:spLocks noGrp="1"/>
          </p:cNvSpPr>
          <p:nvPr>
            <p:ph type="sldNum" sz="quarter" idx="4"/>
          </p:nvPr>
        </p:nvSpPr>
        <p:spPr>
          <a:xfrm>
            <a:off x="8485632" y="6931152"/>
            <a:ext cx="658368" cy="109728"/>
          </a:xfrm>
          <a:prstGeom prst="rect">
            <a:avLst/>
          </a:prstGeom>
        </p:spPr>
        <p:txBody>
          <a:bodyPr vert="horz" lIns="91440" tIns="45720" rIns="91440" bIns="45720" rtlCol="0" anchor="ctr"/>
          <a:lstStyle>
            <a:lvl1pPr algn="r">
              <a:defRPr sz="1200">
                <a:solidFill>
                  <a:schemeClr val="bg2">
                    <a:lumMod val="75000"/>
                  </a:schemeClr>
                </a:solidFill>
              </a:defRPr>
            </a:lvl1pPr>
          </a:lstStyle>
          <a:p>
            <a:fld id="{3C1CEEF6-673E-454E-86C7-8216BA50636A}" type="slidenum">
              <a:rPr lang="en-US" smtClean="0">
                <a:solidFill>
                  <a:srgbClr val="BDD7FF">
                    <a:lumMod val="75000"/>
                  </a:srgbClr>
                </a:solidFill>
              </a:rPr>
              <a:pPr/>
              <a:t>‹#›</a:t>
            </a:fld>
            <a:endParaRPr lang="en-US" dirty="0">
              <a:solidFill>
                <a:srgbClr val="BDD7FF">
                  <a:lumMod val="75000"/>
                </a:srgbClr>
              </a:solidFill>
            </a:endParaRPr>
          </a:p>
        </p:txBody>
      </p:sp>
      <p:sp>
        <p:nvSpPr>
          <p:cNvPr id="7" name="TextBox 6"/>
          <p:cNvSpPr txBox="1"/>
          <p:nvPr/>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BDD7FF">
                    <a:lumMod val="75000"/>
                  </a:srgbClr>
                </a:solidFill>
              </a:rPr>
              <a:t>©2012 MFMER  |  slide-</a:t>
            </a:r>
            <a:fld id="{D445C29B-035B-48ED-941F-A66A11A8A322}" type="slidenum">
              <a:rPr lang="en-US" sz="700" smtClean="0">
                <a:solidFill>
                  <a:srgbClr val="BDD7FF">
                    <a:lumMod val="75000"/>
                  </a:srgbClr>
                </a:solidFill>
              </a:rPr>
              <a:pPr/>
              <a:t>‹#›</a:t>
            </a:fld>
            <a:endParaRPr lang="en-US" sz="700" dirty="0" smtClean="0">
              <a:solidFill>
                <a:srgbClr val="BDD7FF">
                  <a:lumMod val="75000"/>
                </a:srgbClr>
              </a:solidFill>
            </a:endParaRPr>
          </a:p>
        </p:txBody>
      </p:sp>
    </p:spTree>
    <p:extLst>
      <p:ext uri="{BB962C8B-B14F-4D97-AF65-F5344CB8AC3E}">
        <p14:creationId xmlns:p14="http://schemas.microsoft.com/office/powerpoint/2010/main" val="13308810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500"/>
        </a:spcBef>
        <a:buClr>
          <a:schemeClr val="tx2"/>
        </a:buClr>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8368" y="0"/>
            <a:ext cx="7827264" cy="1371600"/>
          </a:xfrm>
          <a:prstGeom prst="rect">
            <a:avLst/>
          </a:prstGeom>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8368" y="1371600"/>
            <a:ext cx="7827264" cy="4800600"/>
          </a:xfrm>
          <a:prstGeom prst="rect">
            <a:avLst/>
          </a:prstGeom>
        </p:spPr>
        <p:txBody>
          <a:bodyPr vert="horz" lIns="0" tIns="22860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5632" y="6528816"/>
            <a:ext cx="658368" cy="109728"/>
          </a:xfrm>
          <a:prstGeom prst="rect">
            <a:avLst/>
          </a:prstGeom>
        </p:spPr>
        <p:txBody>
          <a:bodyPr vert="horz" lIns="91440" tIns="0" rIns="91440" bIns="0" rtlCol="0" anchor="ctr"/>
          <a:lstStyle>
            <a:lvl1pPr algn="r">
              <a:defRPr sz="700">
                <a:solidFill>
                  <a:schemeClr val="bg2">
                    <a:lumMod val="75000"/>
                  </a:schemeClr>
                </a:solidFill>
              </a:defRPr>
            </a:lvl1pPr>
          </a:lstStyle>
          <a:p>
            <a:fld id="{4DFA1B8A-B196-4C92-B78E-CF62B58F5E6D}" type="datetimeFigureOut">
              <a:rPr lang="en-US" smtClean="0">
                <a:solidFill>
                  <a:srgbClr val="BDD7FF">
                    <a:lumMod val="75000"/>
                  </a:srgbClr>
                </a:solidFill>
              </a:rPr>
              <a:pPr/>
              <a:t>5/19/2019</a:t>
            </a:fld>
            <a:endParaRPr lang="en-US">
              <a:solidFill>
                <a:srgbClr val="BDD7FF">
                  <a:lumMod val="75000"/>
                </a:srgbClr>
              </a:solidFill>
            </a:endParaRPr>
          </a:p>
        </p:txBody>
      </p:sp>
      <p:sp>
        <p:nvSpPr>
          <p:cNvPr id="5" name="Footer Placeholder 4"/>
          <p:cNvSpPr>
            <a:spLocks noGrp="1"/>
          </p:cNvSpPr>
          <p:nvPr>
            <p:ph type="ftr" sz="quarter" idx="3"/>
          </p:nvPr>
        </p:nvSpPr>
        <p:spPr>
          <a:xfrm>
            <a:off x="1984248" y="6172200"/>
            <a:ext cx="6510528" cy="457200"/>
          </a:xfrm>
          <a:prstGeom prst="rect">
            <a:avLst/>
          </a:prstGeom>
        </p:spPr>
        <p:txBody>
          <a:bodyPr vert="horz" lIns="0" tIns="45720" rIns="0" bIns="0" rtlCol="0" anchor="t" anchorCtr="0"/>
          <a:lstStyle>
            <a:lvl1pPr algn="r">
              <a:lnSpc>
                <a:spcPct val="90000"/>
              </a:lnSpc>
              <a:defRPr sz="1400">
                <a:solidFill>
                  <a:schemeClr val="bg2">
                    <a:lumMod val="75000"/>
                  </a:schemeClr>
                </a:solidFill>
              </a:defRPr>
            </a:lvl1pPr>
          </a:lstStyle>
          <a:p>
            <a:endParaRPr lang="en-US" dirty="0">
              <a:solidFill>
                <a:srgbClr val="BDD7FF">
                  <a:lumMod val="75000"/>
                </a:srgbClr>
              </a:solidFill>
            </a:endParaRPr>
          </a:p>
        </p:txBody>
      </p:sp>
      <p:sp>
        <p:nvSpPr>
          <p:cNvPr id="6" name="Slide Number Placeholder 5"/>
          <p:cNvSpPr>
            <a:spLocks noGrp="1"/>
          </p:cNvSpPr>
          <p:nvPr>
            <p:ph type="sldNum" sz="quarter" idx="4"/>
          </p:nvPr>
        </p:nvSpPr>
        <p:spPr>
          <a:xfrm>
            <a:off x="8485632" y="6931152"/>
            <a:ext cx="658368" cy="109728"/>
          </a:xfrm>
          <a:prstGeom prst="rect">
            <a:avLst/>
          </a:prstGeom>
        </p:spPr>
        <p:txBody>
          <a:bodyPr vert="horz" lIns="91440" tIns="45720" rIns="91440" bIns="45720" rtlCol="0" anchor="ctr"/>
          <a:lstStyle>
            <a:lvl1pPr algn="r">
              <a:defRPr sz="1200">
                <a:solidFill>
                  <a:schemeClr val="bg2">
                    <a:lumMod val="75000"/>
                  </a:schemeClr>
                </a:solidFill>
              </a:defRPr>
            </a:lvl1pPr>
          </a:lstStyle>
          <a:p>
            <a:fld id="{3C1CEEF6-673E-454E-86C7-8216BA50636A}" type="slidenum">
              <a:rPr lang="en-US" smtClean="0">
                <a:solidFill>
                  <a:srgbClr val="BDD7FF">
                    <a:lumMod val="75000"/>
                  </a:srgbClr>
                </a:solidFill>
              </a:rPr>
              <a:pPr/>
              <a:t>‹#›</a:t>
            </a:fld>
            <a:endParaRPr lang="en-US">
              <a:solidFill>
                <a:srgbClr val="BDD7FF">
                  <a:lumMod val="75000"/>
                </a:srgbClr>
              </a:solidFill>
            </a:endParaRPr>
          </a:p>
        </p:txBody>
      </p:sp>
      <p:sp>
        <p:nvSpPr>
          <p:cNvPr id="7" name="TextBox 6"/>
          <p:cNvSpPr txBox="1"/>
          <p:nvPr/>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BDD7FF">
                    <a:lumMod val="75000"/>
                  </a:srgbClr>
                </a:solidFill>
              </a:rPr>
              <a:t>©2016 MFMER  |  slide-</a:t>
            </a:r>
            <a:fld id="{D445C29B-035B-48ED-941F-A66A11A8A322}" type="slidenum">
              <a:rPr lang="en-US" sz="700" smtClean="0">
                <a:solidFill>
                  <a:srgbClr val="BDD7FF">
                    <a:lumMod val="75000"/>
                  </a:srgbClr>
                </a:solidFill>
              </a:rPr>
              <a:pPr/>
              <a:t>‹#›</a:t>
            </a:fld>
            <a:endParaRPr lang="en-US" sz="700" dirty="0" smtClean="0">
              <a:solidFill>
                <a:srgbClr val="BDD7FF">
                  <a:lumMod val="75000"/>
                </a:srgbClr>
              </a:solidFill>
            </a:endParaRPr>
          </a:p>
        </p:txBody>
      </p:sp>
    </p:spTree>
    <p:extLst>
      <p:ext uri="{BB962C8B-B14F-4D97-AF65-F5344CB8AC3E}">
        <p14:creationId xmlns:p14="http://schemas.microsoft.com/office/powerpoint/2010/main" val="79478771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500"/>
        </a:spcBef>
        <a:buClr>
          <a:schemeClr val="tx2"/>
        </a:buClr>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bg2">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lumMod val="75000"/>
          </a:schemeClr>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lumMod val="75000"/>
          </a:schemeClr>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lumMod val="75000"/>
          </a:schemeClr>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3475"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33476" name="Rectangle 4"/>
          <p:cNvSpPr>
            <a:spLocks noGrp="1" noChangeArrowheads="1"/>
          </p:cNvSpPr>
          <p:nvPr>
            <p:ph type="body" idx="1"/>
          </p:nvPr>
        </p:nvSpPr>
        <p:spPr bwMode="auto">
          <a:xfrm>
            <a:off x="457200" y="1719263"/>
            <a:ext cx="8229600"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2" descr="Official Alliance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592455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80085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ea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0093D3"/>
        </a:buClr>
        <a:buSzPct val="70000"/>
        <a:buFont typeface="Wingdings"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rgbClr val="D0A824"/>
        </a:buClr>
        <a:buSzPct val="70000"/>
        <a:buFont typeface="Wingdings"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CTlogo.jpg">
            <a:extLst>
              <a:ext uri="{FF2B5EF4-FFF2-40B4-BE49-F238E27FC236}">
                <a16:creationId xmlns:a16="http://schemas.microsoft.com/office/drawing/2014/main" xmlns="" id="{855EC4E7-F596-4292-BAC3-1A5073733AFC}"/>
              </a:ext>
            </a:extLst>
          </p:cNvPr>
          <p:cNvPicPr>
            <a:picLocks noChangeAspect="1"/>
          </p:cNvPicPr>
          <p:nvPr/>
        </p:nvPicPr>
        <p:blipFill>
          <a:blip r:embed="rId2" cstate="print"/>
          <a:srcRect/>
          <a:stretch>
            <a:fillRect/>
          </a:stretch>
        </p:blipFill>
        <p:spPr bwMode="auto">
          <a:xfrm>
            <a:off x="4876800" y="228600"/>
            <a:ext cx="4029046" cy="1196477"/>
          </a:xfrm>
          <a:prstGeom prst="rect">
            <a:avLst/>
          </a:prstGeom>
          <a:noFill/>
          <a:ln w="9525">
            <a:noFill/>
            <a:miter lim="800000"/>
            <a:headEnd/>
            <a:tailEnd/>
          </a:ln>
        </p:spPr>
      </p:pic>
      <p:sp>
        <p:nvSpPr>
          <p:cNvPr id="3" name="Right Triangle 2">
            <a:extLst>
              <a:ext uri="{FF2B5EF4-FFF2-40B4-BE49-F238E27FC236}">
                <a16:creationId xmlns:a16="http://schemas.microsoft.com/office/drawing/2014/main" xmlns="" id="{B27A5C81-9B47-4ABB-8F2D-FBE0C540E3A8}"/>
              </a:ext>
            </a:extLst>
          </p:cNvPr>
          <p:cNvSpPr/>
          <p:nvPr/>
        </p:nvSpPr>
        <p:spPr>
          <a:xfrm>
            <a:off x="609600" y="159648"/>
            <a:ext cx="6858000" cy="2291305"/>
          </a:xfrm>
          <a:prstGeom prst="rtTriangle">
            <a:avLst/>
          </a:prstGeom>
          <a:solidFill>
            <a:srgbClr val="2B5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CFBD544F-E45D-4BFA-A509-4B7BDA34F1C5}"/>
              </a:ext>
            </a:extLst>
          </p:cNvPr>
          <p:cNvSpPr/>
          <p:nvPr/>
        </p:nvSpPr>
        <p:spPr>
          <a:xfrm>
            <a:off x="-76200" y="2514600"/>
            <a:ext cx="9220200" cy="1323439"/>
          </a:xfrm>
          <a:prstGeom prst="rect">
            <a:avLst/>
          </a:prstGeom>
        </p:spPr>
        <p:txBody>
          <a:bodyPr wrap="square">
            <a:spAutoFit/>
          </a:bodyPr>
          <a:lstStyle/>
          <a:p>
            <a:pPr algn="ctr"/>
            <a:r>
              <a:rPr lang="en-US" sz="4000" dirty="0" smtClean="0">
                <a:solidFill>
                  <a:srgbClr val="2B52BF"/>
                </a:solidFill>
                <a:latin typeface="Franklin Gothic Heavy" panose="020B0903020102020204" pitchFamily="34" charset="0"/>
              </a:rPr>
              <a:t>Sumithra J. Mandrekar</a:t>
            </a:r>
          </a:p>
          <a:p>
            <a:pPr algn="ctr"/>
            <a:r>
              <a:rPr lang="en-US" sz="4000" dirty="0" smtClean="0">
                <a:solidFill>
                  <a:srgbClr val="339933"/>
                </a:solidFill>
                <a:latin typeface="Franklin Gothic Heavy" panose="020B0903020102020204" pitchFamily="34" charset="0"/>
              </a:rPr>
              <a:t>PRESIDENT’S WELCOME </a:t>
            </a:r>
            <a:endParaRPr lang="en-US" sz="4000" dirty="0">
              <a:solidFill>
                <a:srgbClr val="339933"/>
              </a:solidFill>
              <a:latin typeface="Franklin Gothic Heavy" panose="020B0903020102020204" pitchFamily="34" charset="0"/>
            </a:endParaRPr>
          </a:p>
        </p:txBody>
      </p:sp>
      <p:sp>
        <p:nvSpPr>
          <p:cNvPr id="5" name="Subtitle 2">
            <a:extLst>
              <a:ext uri="{FF2B5EF4-FFF2-40B4-BE49-F238E27FC236}">
                <a16:creationId xmlns:a16="http://schemas.microsoft.com/office/drawing/2014/main" xmlns="" id="{EE92FF20-8891-47B1-A1BD-F862C39940F6}"/>
              </a:ext>
            </a:extLst>
          </p:cNvPr>
          <p:cNvSpPr txBox="1">
            <a:spLocks/>
          </p:cNvSpPr>
          <p:nvPr/>
        </p:nvSpPr>
        <p:spPr>
          <a:xfrm>
            <a:off x="676246" y="6177868"/>
            <a:ext cx="8229600" cy="609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b="1" dirty="0" smtClean="0">
                <a:latin typeface="Franklin Gothic Medium Cond" panose="020B0606030402020204" pitchFamily="34" charset="0"/>
              </a:rPr>
              <a:t>Monday, May </a:t>
            </a:r>
            <a:r>
              <a:rPr lang="en-US" b="1" dirty="0">
                <a:latin typeface="Franklin Gothic Medium Cond" panose="020B0606030402020204" pitchFamily="34" charset="0"/>
              </a:rPr>
              <a:t>20, </a:t>
            </a:r>
            <a:r>
              <a:rPr lang="en-US" b="1" dirty="0" smtClean="0">
                <a:latin typeface="Franklin Gothic Medium Cond" panose="020B0606030402020204" pitchFamily="34" charset="0"/>
              </a:rPr>
              <a:t>2019 New </a:t>
            </a:r>
            <a:r>
              <a:rPr lang="en-US" b="1" dirty="0">
                <a:latin typeface="Franklin Gothic Medium Cond" panose="020B0606030402020204" pitchFamily="34" charset="0"/>
              </a:rPr>
              <a:t>Orleans, </a:t>
            </a:r>
            <a:r>
              <a:rPr lang="en-US" b="1" dirty="0" smtClean="0">
                <a:latin typeface="Franklin Gothic Medium Cond" panose="020B0606030402020204" pitchFamily="34" charset="0"/>
              </a:rPr>
              <a:t>Louisiana</a:t>
            </a:r>
            <a:endParaRPr lang="en-US" dirty="0">
              <a:latin typeface="Franklin Gothic Medium Cond" panose="020B0606030402020204" pitchFamily="34" charset="0"/>
            </a:endParaRPr>
          </a:p>
          <a:p>
            <a:pPr marL="0" indent="0" algn="ctr">
              <a:spcBef>
                <a:spcPts val="0"/>
              </a:spcBef>
              <a:buNone/>
            </a:pPr>
            <a:r>
              <a:rPr lang="en-US" dirty="0">
                <a:latin typeface="Franklin Gothic Medium Cond" panose="020B0606030402020204" pitchFamily="34" charset="0"/>
              </a:rPr>
              <a:t> </a:t>
            </a:r>
            <a:endParaRPr lang="en-US" b="1" dirty="0">
              <a:latin typeface="Franklin Gothic Medium Cond" panose="020B0606030402020204" pitchFamily="34" charset="0"/>
              <a:ea typeface="ＭＳ Ｐゴシック" pitchFamily="34" charset="-128"/>
            </a:endParaRPr>
          </a:p>
        </p:txBody>
      </p:sp>
      <p:sp>
        <p:nvSpPr>
          <p:cNvPr id="6" name="TextBox 5">
            <a:extLst>
              <a:ext uri="{FF2B5EF4-FFF2-40B4-BE49-F238E27FC236}">
                <a16:creationId xmlns:a16="http://schemas.microsoft.com/office/drawing/2014/main" xmlns="" id="{80FFA06A-61D2-477C-9EAA-ED325D2DC5C4}"/>
              </a:ext>
            </a:extLst>
          </p:cNvPr>
          <p:cNvSpPr txBox="1"/>
          <p:nvPr/>
        </p:nvSpPr>
        <p:spPr>
          <a:xfrm>
            <a:off x="533400" y="1143000"/>
            <a:ext cx="5337176" cy="1600438"/>
          </a:xfrm>
          <a:prstGeom prst="rect">
            <a:avLst/>
          </a:prstGeom>
          <a:noFill/>
        </p:spPr>
        <p:txBody>
          <a:bodyPr wrap="square" rtlCol="0">
            <a:spAutoFit/>
          </a:bodyPr>
          <a:lstStyle/>
          <a:p>
            <a:r>
              <a:rPr lang="en-US" sz="3200" b="1" dirty="0">
                <a:solidFill>
                  <a:schemeClr val="bg1"/>
                </a:solidFill>
              </a:rPr>
              <a:t>40</a:t>
            </a:r>
            <a:r>
              <a:rPr lang="en-US" sz="3200" b="1" baseline="30000" dirty="0">
                <a:solidFill>
                  <a:schemeClr val="bg1"/>
                </a:solidFill>
              </a:rPr>
              <a:t>th</a:t>
            </a:r>
            <a:r>
              <a:rPr lang="en-US" sz="3200" b="1" dirty="0">
                <a:solidFill>
                  <a:schemeClr val="bg1"/>
                </a:solidFill>
              </a:rPr>
              <a:t> Annual Meeting</a:t>
            </a:r>
          </a:p>
          <a:p>
            <a:endParaRPr lang="en-US" sz="1200" b="1" dirty="0">
              <a:solidFill>
                <a:schemeClr val="bg1"/>
              </a:solidFill>
            </a:endParaRPr>
          </a:p>
          <a:p>
            <a:r>
              <a:rPr lang="en-US" b="1" i="1" dirty="0">
                <a:solidFill>
                  <a:schemeClr val="bg1"/>
                </a:solidFill>
                <a:latin typeface="Cambria" panose="02040503050406030204" pitchFamily="18" charset="0"/>
              </a:rPr>
              <a:t>"Clinical Trials: A Catalyst for Societal Advancement through Innovation"</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92" y="3962400"/>
            <a:ext cx="3429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038601"/>
            <a:ext cx="38100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584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6F2CBE-099A-460A-908E-177825E983C7}"/>
              </a:ext>
            </a:extLst>
          </p:cNvPr>
          <p:cNvSpPr txBox="1"/>
          <p:nvPr/>
        </p:nvSpPr>
        <p:spPr>
          <a:xfrm>
            <a:off x="609600" y="457200"/>
            <a:ext cx="8001000" cy="1200329"/>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THANK YOU</a:t>
            </a:r>
          </a:p>
          <a:p>
            <a:pPr algn="ctr"/>
            <a:r>
              <a:rPr lang="en-US" sz="3600" dirty="0" smtClean="0">
                <a:solidFill>
                  <a:srgbClr val="2B52BF"/>
                </a:solidFill>
                <a:latin typeface="Franklin Gothic Heavy" panose="020B0903020102020204" pitchFamily="34" charset="0"/>
              </a:rPr>
              <a:t>2019 </a:t>
            </a:r>
            <a:r>
              <a:rPr lang="en-US" sz="3600" dirty="0">
                <a:solidFill>
                  <a:srgbClr val="2B52BF"/>
                </a:solidFill>
                <a:latin typeface="Franklin Gothic Heavy" panose="020B0903020102020204" pitchFamily="34" charset="0"/>
              </a:rPr>
              <a:t>Corporate Sponsors</a:t>
            </a:r>
          </a:p>
        </p:txBody>
      </p:sp>
      <p:pic>
        <p:nvPicPr>
          <p:cNvPr id="4" name="Picture 3">
            <a:extLst>
              <a:ext uri="{FF2B5EF4-FFF2-40B4-BE49-F238E27FC236}">
                <a16:creationId xmlns:a16="http://schemas.microsoft.com/office/drawing/2014/main" xmlns="" id="{64AF6C7C-BBE9-4B35-9075-C9435DE7E478}"/>
              </a:ext>
            </a:extLst>
          </p:cNvPr>
          <p:cNvPicPr>
            <a:picLocks noChangeAspect="1"/>
          </p:cNvPicPr>
          <p:nvPr/>
        </p:nvPicPr>
        <p:blipFill rotWithShape="1">
          <a:blip r:embed="rId2"/>
          <a:srcRect l="35000" t="14445" r="33333" b="60370"/>
          <a:stretch/>
        </p:blipFill>
        <p:spPr>
          <a:xfrm>
            <a:off x="704952" y="2286000"/>
            <a:ext cx="7664823" cy="3429000"/>
          </a:xfrm>
          <a:prstGeom prst="rect">
            <a:avLst/>
          </a:prstGeom>
        </p:spPr>
      </p:pic>
    </p:spTree>
    <p:extLst>
      <p:ext uri="{BB962C8B-B14F-4D97-AF65-F5344CB8AC3E}">
        <p14:creationId xmlns:p14="http://schemas.microsoft.com/office/powerpoint/2010/main" val="825925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6F2CBE-099A-460A-908E-177825E983C7}"/>
              </a:ext>
            </a:extLst>
          </p:cNvPr>
          <p:cNvSpPr txBox="1"/>
          <p:nvPr/>
        </p:nvSpPr>
        <p:spPr>
          <a:xfrm>
            <a:off x="609600" y="171271"/>
            <a:ext cx="8001000" cy="1200329"/>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THANK YOU</a:t>
            </a:r>
          </a:p>
          <a:p>
            <a:pPr algn="ctr"/>
            <a:r>
              <a:rPr lang="en-US" sz="3600" dirty="0" smtClean="0">
                <a:solidFill>
                  <a:srgbClr val="2B52BF"/>
                </a:solidFill>
                <a:latin typeface="Franklin Gothic Heavy" panose="020B0903020102020204" pitchFamily="34" charset="0"/>
              </a:rPr>
              <a:t>2019 </a:t>
            </a:r>
            <a:r>
              <a:rPr lang="en-US" sz="3600" dirty="0">
                <a:solidFill>
                  <a:srgbClr val="2B52BF"/>
                </a:solidFill>
                <a:latin typeface="Franklin Gothic Heavy" panose="020B0903020102020204" pitchFamily="34" charset="0"/>
              </a:rPr>
              <a:t>Corporate Sponsors</a:t>
            </a:r>
          </a:p>
        </p:txBody>
      </p:sp>
      <p:pic>
        <p:nvPicPr>
          <p:cNvPr id="2" name="Picture 1">
            <a:extLst>
              <a:ext uri="{FF2B5EF4-FFF2-40B4-BE49-F238E27FC236}">
                <a16:creationId xmlns:a16="http://schemas.microsoft.com/office/drawing/2014/main" xmlns="" id="{E00E1A4B-D90D-4AD8-B039-A5B79DB633A3}"/>
              </a:ext>
            </a:extLst>
          </p:cNvPr>
          <p:cNvPicPr>
            <a:picLocks noChangeAspect="1"/>
          </p:cNvPicPr>
          <p:nvPr/>
        </p:nvPicPr>
        <p:blipFill rotWithShape="1">
          <a:blip r:embed="rId2"/>
          <a:srcRect l="35000" t="41111" r="32501" b="15926"/>
          <a:stretch/>
        </p:blipFill>
        <p:spPr>
          <a:xfrm>
            <a:off x="1371600" y="1676400"/>
            <a:ext cx="6571593" cy="4886569"/>
          </a:xfrm>
          <a:prstGeom prst="rect">
            <a:avLst/>
          </a:prstGeom>
        </p:spPr>
      </p:pic>
    </p:spTree>
    <p:extLst>
      <p:ext uri="{BB962C8B-B14F-4D97-AF65-F5344CB8AC3E}">
        <p14:creationId xmlns:p14="http://schemas.microsoft.com/office/powerpoint/2010/main" val="3871910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1250950"/>
          </a:xfrm>
        </p:spPr>
        <p:txBody>
          <a:bodyPr>
            <a:normAutofit/>
          </a:bodyPr>
          <a:lstStyle/>
          <a:p>
            <a:r>
              <a:rPr lang="en-US" sz="3200" dirty="0"/>
              <a:t>First multi-institutional randomized clinical trial</a:t>
            </a:r>
          </a:p>
        </p:txBody>
      </p:sp>
      <p:pic>
        <p:nvPicPr>
          <p:cNvPr id="4" name="Picture 2">
            <a:extLst>
              <a:ext uri="{FF2B5EF4-FFF2-40B4-BE49-F238E27FC236}">
                <a16:creationId xmlns:a16="http://schemas.microsoft.com/office/drawing/2014/main" xmlns="" id="{57B66059-1644-44AC-AB11-C4C1E9D6F667}"/>
              </a:ext>
            </a:extLst>
          </p:cNvPr>
          <p:cNvPicPr>
            <a:picLocks noChangeAspect="1" noChangeArrowheads="1"/>
          </p:cNvPicPr>
          <p:nvPr/>
        </p:nvPicPr>
        <p:blipFill>
          <a:blip r:embed="rId2"/>
          <a:srcRect/>
          <a:stretch>
            <a:fillRect/>
          </a:stretch>
        </p:blipFill>
        <p:spPr bwMode="auto">
          <a:xfrm>
            <a:off x="4724400" y="1828800"/>
            <a:ext cx="4267200" cy="4286250"/>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xmlns="" id="{C1C671A5-2C4D-4BF0-8925-3F489A1025C0}"/>
              </a:ext>
            </a:extLst>
          </p:cNvPr>
          <p:cNvPicPr>
            <a:picLocks noChangeAspect="1"/>
          </p:cNvPicPr>
          <p:nvPr/>
        </p:nvPicPr>
        <p:blipFill>
          <a:blip r:embed="rId3"/>
          <a:stretch>
            <a:fillRect/>
          </a:stretch>
        </p:blipFill>
        <p:spPr>
          <a:xfrm>
            <a:off x="0" y="2106930"/>
            <a:ext cx="4419600" cy="3448050"/>
          </a:xfrm>
          <a:prstGeom prst="rect">
            <a:avLst/>
          </a:prstGeom>
        </p:spPr>
      </p:pic>
      <p:cxnSp>
        <p:nvCxnSpPr>
          <p:cNvPr id="6" name="Straight Connector 5">
            <a:extLst>
              <a:ext uri="{FF2B5EF4-FFF2-40B4-BE49-F238E27FC236}">
                <a16:creationId xmlns:a16="http://schemas.microsoft.com/office/drawing/2014/main" xmlns="" id="{433AC97E-0B85-42CF-92AB-A1AE4B96949C}"/>
              </a:ext>
            </a:extLst>
          </p:cNvPr>
          <p:cNvCxnSpPr/>
          <p:nvPr/>
        </p:nvCxnSpPr>
        <p:spPr>
          <a:xfrm>
            <a:off x="4572000" y="1403350"/>
            <a:ext cx="0" cy="545465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961954" y="6273225"/>
            <a:ext cx="5205977" cy="584775"/>
          </a:xfrm>
          <a:prstGeom prst="rect">
            <a:avLst/>
          </a:prstGeom>
          <a:solidFill>
            <a:schemeClr val="bg2"/>
          </a:solidFill>
        </p:spPr>
        <p:txBody>
          <a:bodyPr wrap="none" rtlCol="0">
            <a:spAutoFit/>
          </a:bodyPr>
          <a:lstStyle/>
          <a:p>
            <a:r>
              <a:rPr lang="en-US" sz="3200" b="1" dirty="0" smtClean="0">
                <a:solidFill>
                  <a:prstClr val="black"/>
                </a:solidFill>
              </a:rPr>
              <a:t>Slide Courtesy, Dr. Bertagnolli</a:t>
            </a:r>
            <a:endParaRPr lang="en-US" sz="3200" b="1" dirty="0">
              <a:solidFill>
                <a:prstClr val="black"/>
              </a:solidFill>
            </a:endParaRPr>
          </a:p>
        </p:txBody>
      </p:sp>
    </p:spTree>
    <p:extLst>
      <p:ext uri="{BB962C8B-B14F-4D97-AF65-F5344CB8AC3E}">
        <p14:creationId xmlns:p14="http://schemas.microsoft.com/office/powerpoint/2010/main" val="4084056137"/>
      </p:ext>
    </p:extLst>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Protocol #1</a:t>
            </a:r>
          </a:p>
        </p:txBody>
      </p:sp>
      <p:pic>
        <p:nvPicPr>
          <p:cNvPr id="3" name="Picture 2"/>
          <p:cNvPicPr>
            <a:picLocks noChangeAspect="1" noChangeArrowheads="1"/>
          </p:cNvPicPr>
          <p:nvPr/>
        </p:nvPicPr>
        <p:blipFill>
          <a:blip r:embed="rId2"/>
          <a:srcRect/>
          <a:stretch>
            <a:fillRect/>
          </a:stretch>
        </p:blipFill>
        <p:spPr bwMode="auto">
          <a:xfrm>
            <a:off x="533400" y="1142999"/>
            <a:ext cx="3352800" cy="3554075"/>
          </a:xfrm>
          <a:prstGeom prst="rect">
            <a:avLst/>
          </a:prstGeom>
          <a:noFill/>
          <a:ln w="9525">
            <a:noFill/>
            <a:miter lim="800000"/>
            <a:headEnd/>
            <a:tailEnd/>
          </a:ln>
        </p:spPr>
      </p:pic>
      <p:sp>
        <p:nvSpPr>
          <p:cNvPr id="4" name="Text Box 3"/>
          <p:cNvSpPr txBox="1">
            <a:spLocks noChangeArrowheads="1"/>
          </p:cNvSpPr>
          <p:nvPr/>
        </p:nvSpPr>
        <p:spPr bwMode="auto">
          <a:xfrm>
            <a:off x="4303463" y="1219200"/>
            <a:ext cx="4451350" cy="3477875"/>
          </a:xfrm>
          <a:prstGeom prst="rect">
            <a:avLst/>
          </a:prstGeom>
          <a:noFill/>
          <a:ln w="9525">
            <a:noFill/>
            <a:miter lim="800000"/>
            <a:headEnd/>
            <a:tailEnd/>
          </a:ln>
        </p:spPr>
        <p:txBody>
          <a:bodyPr>
            <a:spAutoFit/>
          </a:bodyPr>
          <a:lstStyle/>
          <a:p>
            <a:r>
              <a:rPr lang="en-US" altLang="en-US" sz="2000" b="1" dirty="0">
                <a:solidFill>
                  <a:prstClr val="black"/>
                </a:solidFill>
              </a:rPr>
              <a:t>Eligibility and Exclusion Criteria:</a:t>
            </a:r>
          </a:p>
          <a:p>
            <a:r>
              <a:rPr lang="en-US" altLang="en-US" sz="2000" dirty="0">
                <a:solidFill>
                  <a:prstClr val="black"/>
                </a:solidFill>
              </a:rPr>
              <a:t> </a:t>
            </a:r>
            <a:r>
              <a:rPr lang="ja-JP" altLang="en-US" sz="2000" dirty="0">
                <a:solidFill>
                  <a:prstClr val="black"/>
                </a:solidFill>
              </a:rPr>
              <a:t>“</a:t>
            </a:r>
            <a:r>
              <a:rPr lang="en-US" altLang="ja-JP" sz="2000" dirty="0">
                <a:solidFill>
                  <a:prstClr val="black"/>
                </a:solidFill>
              </a:rPr>
              <a:t>an unequivocal diagnosis of acute leukemia</a:t>
            </a:r>
            <a:r>
              <a:rPr lang="ja-JP" altLang="en-US" sz="2000" dirty="0">
                <a:solidFill>
                  <a:prstClr val="black"/>
                </a:solidFill>
              </a:rPr>
              <a:t>”</a:t>
            </a:r>
            <a:endParaRPr lang="en-US" altLang="ja-JP" sz="2000" dirty="0">
              <a:solidFill>
                <a:prstClr val="black"/>
              </a:solidFill>
            </a:endParaRPr>
          </a:p>
          <a:p>
            <a:r>
              <a:rPr lang="en-US" altLang="en-US" sz="2000" dirty="0">
                <a:solidFill>
                  <a:prstClr val="black"/>
                </a:solidFill>
              </a:rPr>
              <a:t>		</a:t>
            </a:r>
          </a:p>
          <a:p>
            <a:r>
              <a:rPr lang="en-US" altLang="en-US" sz="2000" b="1" dirty="0">
                <a:solidFill>
                  <a:prstClr val="black"/>
                </a:solidFill>
              </a:rPr>
              <a:t>Randomization plan:</a:t>
            </a:r>
          </a:p>
          <a:p>
            <a:r>
              <a:rPr lang="en-US" altLang="en-US" sz="2000" dirty="0">
                <a:solidFill>
                  <a:prstClr val="black"/>
                </a:solidFill>
              </a:rPr>
              <a:t>	</a:t>
            </a:r>
            <a:r>
              <a:rPr lang="ja-JP" altLang="en-US" sz="2000" dirty="0">
                <a:solidFill>
                  <a:prstClr val="black"/>
                </a:solidFill>
              </a:rPr>
              <a:t>“</a:t>
            </a:r>
            <a:r>
              <a:rPr lang="en-US" altLang="ja-JP" sz="2000" dirty="0">
                <a:solidFill>
                  <a:prstClr val="black"/>
                </a:solidFill>
              </a:rPr>
              <a:t>Sealed envelope technique</a:t>
            </a:r>
            <a:r>
              <a:rPr lang="ja-JP" altLang="en-US" sz="2000" dirty="0">
                <a:solidFill>
                  <a:prstClr val="black"/>
                </a:solidFill>
              </a:rPr>
              <a:t>”</a:t>
            </a:r>
            <a:endParaRPr lang="en-US" altLang="ja-JP" sz="2000" dirty="0">
              <a:solidFill>
                <a:prstClr val="black"/>
              </a:solidFill>
            </a:endParaRPr>
          </a:p>
          <a:p>
            <a:endParaRPr lang="en-US" altLang="en-US" sz="2000" dirty="0">
              <a:solidFill>
                <a:prstClr val="black"/>
              </a:solidFill>
            </a:endParaRPr>
          </a:p>
          <a:p>
            <a:r>
              <a:rPr lang="en-US" altLang="en-US" sz="2000" b="1" dirty="0">
                <a:solidFill>
                  <a:prstClr val="black"/>
                </a:solidFill>
              </a:rPr>
              <a:t>Response criteria</a:t>
            </a:r>
          </a:p>
          <a:p>
            <a:r>
              <a:rPr lang="en-US" altLang="en-US" sz="2000" b="1" dirty="0">
                <a:solidFill>
                  <a:prstClr val="black"/>
                </a:solidFill>
              </a:rPr>
              <a:t>Central morphology review</a:t>
            </a:r>
          </a:p>
          <a:p>
            <a:r>
              <a:rPr lang="en-US" altLang="en-US" sz="2000" b="1" dirty="0">
                <a:solidFill>
                  <a:prstClr val="black"/>
                </a:solidFill>
              </a:rPr>
              <a:t>Anticipated toxicities</a:t>
            </a:r>
          </a:p>
          <a:p>
            <a:r>
              <a:rPr lang="en-US" altLang="en-US" sz="2000" b="1" dirty="0">
                <a:solidFill>
                  <a:prstClr val="black"/>
                </a:solidFill>
              </a:rPr>
              <a:t>Recommended supportive care</a:t>
            </a:r>
          </a:p>
        </p:txBody>
      </p:sp>
      <p:sp>
        <p:nvSpPr>
          <p:cNvPr id="5" name="Text Box 4"/>
          <p:cNvSpPr txBox="1">
            <a:spLocks noChangeArrowheads="1"/>
          </p:cNvSpPr>
          <p:nvPr/>
        </p:nvSpPr>
        <p:spPr bwMode="auto">
          <a:xfrm>
            <a:off x="426342" y="4697075"/>
            <a:ext cx="8305800" cy="1631216"/>
          </a:xfrm>
          <a:prstGeom prst="rect">
            <a:avLst/>
          </a:prstGeom>
          <a:noFill/>
          <a:ln w="9525">
            <a:noFill/>
            <a:miter lim="800000"/>
            <a:headEnd/>
            <a:tailEnd/>
          </a:ln>
        </p:spPr>
        <p:txBody>
          <a:bodyPr>
            <a:spAutoFit/>
          </a:bodyPr>
          <a:lstStyle/>
          <a:p>
            <a:r>
              <a:rPr lang="en-US" altLang="en-US" sz="2000" b="1" dirty="0">
                <a:solidFill>
                  <a:prstClr val="black"/>
                </a:solidFill>
              </a:rPr>
              <a:t>Treatment plan</a:t>
            </a:r>
            <a:r>
              <a:rPr lang="en-US" altLang="en-US" sz="2000" dirty="0">
                <a:solidFill>
                  <a:prstClr val="black"/>
                </a:solidFill>
              </a:rPr>
              <a:t>	</a:t>
            </a:r>
          </a:p>
          <a:p>
            <a:r>
              <a:rPr lang="en-US" altLang="en-US" sz="2000" dirty="0">
                <a:solidFill>
                  <a:prstClr val="black"/>
                </a:solidFill>
              </a:rPr>
              <a:t>	</a:t>
            </a:r>
            <a:r>
              <a:rPr lang="ja-JP" altLang="en-US" sz="2000" dirty="0">
                <a:solidFill>
                  <a:prstClr val="black"/>
                </a:solidFill>
              </a:rPr>
              <a:t>“</a:t>
            </a:r>
            <a:r>
              <a:rPr lang="en-US" altLang="ja-JP" sz="2000" dirty="0">
                <a:solidFill>
                  <a:prstClr val="black"/>
                </a:solidFill>
              </a:rPr>
              <a:t>Continuous or intermittent therapy with methotrexate (the variable) and 6-mercaptopurine (daily fixed dose); 35 days of treatment followed by the same drugs given at twice the dose for another 35 days, unless toxicity prevented dosage escalation</a:t>
            </a:r>
            <a:r>
              <a:rPr lang="ja-JP" altLang="en-US" sz="2000" dirty="0">
                <a:solidFill>
                  <a:prstClr val="black"/>
                </a:solidFill>
              </a:rPr>
              <a:t>”</a:t>
            </a:r>
            <a:endParaRPr lang="en-US" altLang="en-US" sz="2000" dirty="0">
              <a:solidFill>
                <a:prstClr val="black"/>
              </a:solidFill>
            </a:endParaRPr>
          </a:p>
        </p:txBody>
      </p:sp>
    </p:spTree>
    <p:extLst>
      <p:ext uri="{BB962C8B-B14F-4D97-AF65-F5344CB8AC3E}">
        <p14:creationId xmlns:p14="http://schemas.microsoft.com/office/powerpoint/2010/main" val="265741960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7" name="Picture 3"/>
          <p:cNvPicPr>
            <a:picLocks noChangeAspect="1" noChangeArrowheads="1"/>
          </p:cNvPicPr>
          <p:nvPr/>
        </p:nvPicPr>
        <p:blipFill>
          <a:blip r:embed="rId2"/>
          <a:srcRect/>
          <a:stretch>
            <a:fillRect/>
          </a:stretch>
        </p:blipFill>
        <p:spPr bwMode="auto">
          <a:xfrm>
            <a:off x="152400" y="76200"/>
            <a:ext cx="8915400" cy="6629400"/>
          </a:xfrm>
          <a:prstGeom prst="rect">
            <a:avLst/>
          </a:prstGeom>
          <a:noFill/>
          <a:ln w="9525">
            <a:noFill/>
            <a:miter lim="800000"/>
            <a:headEnd/>
            <a:tailEnd/>
          </a:ln>
          <a:effectLst/>
        </p:spPr>
      </p:pic>
      <p:sp>
        <p:nvSpPr>
          <p:cNvPr id="3" name="TextBox 2"/>
          <p:cNvSpPr txBox="1"/>
          <p:nvPr/>
        </p:nvSpPr>
        <p:spPr>
          <a:xfrm>
            <a:off x="5334000" y="457200"/>
            <a:ext cx="2778518" cy="1077218"/>
          </a:xfrm>
          <a:prstGeom prst="rect">
            <a:avLst/>
          </a:prstGeom>
          <a:solidFill>
            <a:schemeClr val="bg2"/>
          </a:solidFill>
        </p:spPr>
        <p:txBody>
          <a:bodyPr wrap="none" rtlCol="0">
            <a:spAutoFit/>
          </a:bodyPr>
          <a:lstStyle/>
          <a:p>
            <a:r>
              <a:rPr lang="en-US" sz="3200" b="1" dirty="0" smtClean="0">
                <a:solidFill>
                  <a:prstClr val="black"/>
                </a:solidFill>
              </a:rPr>
              <a:t>Flow Sheet for</a:t>
            </a:r>
          </a:p>
          <a:p>
            <a:r>
              <a:rPr lang="en-US" sz="3200" b="1" dirty="0" smtClean="0">
                <a:solidFill>
                  <a:prstClr val="black"/>
                </a:solidFill>
              </a:rPr>
              <a:t>Data Collection</a:t>
            </a:r>
            <a:endParaRPr lang="en-US" sz="3200" b="1" dirty="0">
              <a:solidFill>
                <a:prstClr val="black"/>
              </a:solidFill>
            </a:endParaRPr>
          </a:p>
        </p:txBody>
      </p:sp>
    </p:spTree>
    <p:extLst>
      <p:ext uri="{BB962C8B-B14F-4D97-AF65-F5344CB8AC3E}">
        <p14:creationId xmlns:p14="http://schemas.microsoft.com/office/powerpoint/2010/main" val="937458257"/>
      </p:ext>
    </p:extLst>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948B7A5-F30F-4678-B9DE-4D6E669D3CB4}"/>
              </a:ext>
            </a:extLst>
          </p:cNvPr>
          <p:cNvSpPr txBox="1"/>
          <p:nvPr/>
        </p:nvSpPr>
        <p:spPr>
          <a:xfrm>
            <a:off x="246966" y="179980"/>
            <a:ext cx="1577676" cy="1015663"/>
          </a:xfrm>
          <a:prstGeom prst="rect">
            <a:avLst/>
          </a:prstGeom>
          <a:noFill/>
        </p:spPr>
        <p:txBody>
          <a:bodyPr wrap="none" rtlCol="0">
            <a:spAutoFit/>
          </a:bodyPr>
          <a:lstStyle/>
          <a:p>
            <a:r>
              <a:rPr lang="en-US" sz="2400" b="1" dirty="0">
                <a:solidFill>
                  <a:prstClr val="white"/>
                </a:solidFill>
              </a:rPr>
              <a:t>AAML1031</a:t>
            </a:r>
          </a:p>
          <a:p>
            <a:endParaRPr lang="en-US" dirty="0">
              <a:solidFill>
                <a:prstClr val="white"/>
              </a:solidFill>
            </a:endParaRPr>
          </a:p>
          <a:p>
            <a:r>
              <a:rPr lang="en-US" dirty="0">
                <a:solidFill>
                  <a:prstClr val="white"/>
                </a:solidFill>
              </a:rPr>
              <a:t>AML &lt;30 </a:t>
            </a:r>
            <a:r>
              <a:rPr lang="en-US" dirty="0" err="1">
                <a:solidFill>
                  <a:prstClr val="white"/>
                </a:solidFill>
              </a:rPr>
              <a:t>yr</a:t>
            </a:r>
            <a:endParaRPr lang="en-US" dirty="0">
              <a:solidFill>
                <a:prstClr val="white"/>
              </a:solidFill>
            </a:endParaRPr>
          </a:p>
        </p:txBody>
      </p:sp>
      <p:sp>
        <p:nvSpPr>
          <p:cNvPr id="9" name="TextBox 8">
            <a:extLst>
              <a:ext uri="{FF2B5EF4-FFF2-40B4-BE49-F238E27FC236}">
                <a16:creationId xmlns:a16="http://schemas.microsoft.com/office/drawing/2014/main" xmlns="" id="{536F20DF-55AE-46E4-A2E3-FA930D5695CE}"/>
              </a:ext>
            </a:extLst>
          </p:cNvPr>
          <p:cNvSpPr txBox="1"/>
          <p:nvPr/>
        </p:nvSpPr>
        <p:spPr>
          <a:xfrm>
            <a:off x="228604" y="2286008"/>
            <a:ext cx="2133599" cy="461665"/>
          </a:xfrm>
          <a:prstGeom prst="rect">
            <a:avLst/>
          </a:prstGeom>
          <a:noFill/>
        </p:spPr>
        <p:txBody>
          <a:bodyPr wrap="square" rtlCol="0">
            <a:spAutoFit/>
          </a:bodyPr>
          <a:lstStyle/>
          <a:p>
            <a:r>
              <a:rPr lang="en-US" sz="1200" dirty="0">
                <a:solidFill>
                  <a:prstClr val="black"/>
                </a:solidFill>
              </a:rPr>
              <a:t>MRD &gt;0.1% = escalate to high risk arm</a:t>
            </a:r>
          </a:p>
        </p:txBody>
      </p:sp>
      <p:sp>
        <p:nvSpPr>
          <p:cNvPr id="11" name="Rectangle 10">
            <a:extLst>
              <a:ext uri="{FF2B5EF4-FFF2-40B4-BE49-F238E27FC236}">
                <a16:creationId xmlns:a16="http://schemas.microsoft.com/office/drawing/2014/main" xmlns="" id="{51E77598-49B8-4FC2-9947-F9B692892999}"/>
              </a:ext>
            </a:extLst>
          </p:cNvPr>
          <p:cNvSpPr/>
          <p:nvPr/>
        </p:nvSpPr>
        <p:spPr>
          <a:xfrm>
            <a:off x="0" y="76200"/>
            <a:ext cx="2291080" cy="662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12" name="TextBox 11">
            <a:extLst>
              <a:ext uri="{FF2B5EF4-FFF2-40B4-BE49-F238E27FC236}">
                <a16:creationId xmlns:a16="http://schemas.microsoft.com/office/drawing/2014/main" xmlns="" id="{E2194770-3745-488F-A0EB-74BA9A0DBFAB}"/>
              </a:ext>
            </a:extLst>
          </p:cNvPr>
          <p:cNvSpPr txBox="1"/>
          <p:nvPr/>
        </p:nvSpPr>
        <p:spPr>
          <a:xfrm>
            <a:off x="267378" y="1066808"/>
            <a:ext cx="2018622" cy="1200329"/>
          </a:xfrm>
          <a:prstGeom prst="rect">
            <a:avLst/>
          </a:prstGeom>
          <a:noFill/>
        </p:spPr>
        <p:txBody>
          <a:bodyPr wrap="square" rtlCol="0">
            <a:spAutoFit/>
          </a:bodyPr>
          <a:lstStyle/>
          <a:p>
            <a:r>
              <a:rPr lang="en-US" sz="1200" dirty="0">
                <a:solidFill>
                  <a:prstClr val="black"/>
                </a:solidFill>
              </a:rPr>
              <a:t>MRD assessment end of induction I </a:t>
            </a:r>
            <a:r>
              <a:rPr lang="en-US" sz="1200" i="1" u="sng" dirty="0">
                <a:solidFill>
                  <a:prstClr val="black"/>
                </a:solidFill>
              </a:rPr>
              <a:t>by flow</a:t>
            </a:r>
          </a:p>
          <a:p>
            <a:pPr marL="574675" indent="-514350"/>
            <a:r>
              <a:rPr lang="en-US" sz="1200" dirty="0">
                <a:solidFill>
                  <a:prstClr val="black"/>
                </a:solidFill>
              </a:rPr>
              <a:t>(but also testing molecular and genetic in parallel as pure correlative)</a:t>
            </a:r>
          </a:p>
        </p:txBody>
      </p:sp>
      <p:pic>
        <p:nvPicPr>
          <p:cNvPr id="15" name="Picture 14">
            <a:extLst>
              <a:ext uri="{FF2B5EF4-FFF2-40B4-BE49-F238E27FC236}">
                <a16:creationId xmlns:a16="http://schemas.microsoft.com/office/drawing/2014/main" xmlns="" id="{B157E6DE-0E86-47FF-B3F9-1F7932F5136F}"/>
              </a:ext>
            </a:extLst>
          </p:cNvPr>
          <p:cNvPicPr>
            <a:picLocks noChangeAspect="1"/>
          </p:cNvPicPr>
          <p:nvPr/>
        </p:nvPicPr>
        <p:blipFill>
          <a:blip r:embed="rId2"/>
          <a:stretch>
            <a:fillRect/>
          </a:stretch>
        </p:blipFill>
        <p:spPr>
          <a:xfrm>
            <a:off x="2094827" y="76200"/>
            <a:ext cx="7049177" cy="6590768"/>
          </a:xfrm>
          <a:prstGeom prst="rect">
            <a:avLst/>
          </a:prstGeom>
        </p:spPr>
      </p:pic>
      <p:sp>
        <p:nvSpPr>
          <p:cNvPr id="17" name="Arrow: Right 7">
            <a:extLst>
              <a:ext uri="{FF2B5EF4-FFF2-40B4-BE49-F238E27FC236}">
                <a16:creationId xmlns:a16="http://schemas.microsoft.com/office/drawing/2014/main" xmlns="" id="{C4A895B5-639D-4554-8209-2DCABF260916}"/>
              </a:ext>
            </a:extLst>
          </p:cNvPr>
          <p:cNvSpPr/>
          <p:nvPr/>
        </p:nvSpPr>
        <p:spPr>
          <a:xfrm>
            <a:off x="2057400" y="1641134"/>
            <a:ext cx="385408" cy="34006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a16="http://schemas.microsoft.com/office/drawing/2014/main" xmlns="" id="{51E77598-49B8-4FC2-9947-F9B692892999}"/>
              </a:ext>
            </a:extLst>
          </p:cNvPr>
          <p:cNvSpPr/>
          <p:nvPr/>
        </p:nvSpPr>
        <p:spPr>
          <a:xfrm>
            <a:off x="228600" y="5562600"/>
            <a:ext cx="6934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20" name="Rectangle 19">
            <a:extLst>
              <a:ext uri="{FF2B5EF4-FFF2-40B4-BE49-F238E27FC236}">
                <a16:creationId xmlns:a16="http://schemas.microsoft.com/office/drawing/2014/main" xmlns="" id="{52B34994-D292-4D5E-9BCF-E14766A5C7DE}"/>
              </a:ext>
            </a:extLst>
          </p:cNvPr>
          <p:cNvSpPr/>
          <p:nvPr/>
        </p:nvSpPr>
        <p:spPr>
          <a:xfrm>
            <a:off x="-76200" y="5950811"/>
            <a:ext cx="7162800" cy="830997"/>
          </a:xfrm>
          <a:prstGeom prst="rect">
            <a:avLst/>
          </a:prstGeom>
        </p:spPr>
        <p:txBody>
          <a:bodyPr wrap="square">
            <a:spAutoFit/>
          </a:bodyPr>
          <a:lstStyle/>
          <a:p>
            <a:pPr algn="ctr"/>
            <a:r>
              <a:rPr lang="en-US" sz="1600" b="1" dirty="0">
                <a:solidFill>
                  <a:srgbClr val="339933"/>
                </a:solidFill>
                <a:latin typeface="vistaslab"/>
              </a:rPr>
              <a:t>   AAML1031: A Phase III Randomized Trial for Patients with de novo AML using Bortezomib and Sorafenib for Patients with High Allelic Ratio FLT3/ITD</a:t>
            </a:r>
          </a:p>
        </p:txBody>
      </p:sp>
    </p:spTree>
    <p:extLst>
      <p:ext uri="{BB962C8B-B14F-4D97-AF65-F5344CB8AC3E}">
        <p14:creationId xmlns:p14="http://schemas.microsoft.com/office/powerpoint/2010/main" val="2766593533"/>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6"/>
          <p:cNvSpPr txBox="1">
            <a:spLocks/>
          </p:cNvSpPr>
          <p:nvPr/>
        </p:nvSpPr>
        <p:spPr>
          <a:xfrm>
            <a:off x="8743967" y="6541525"/>
            <a:ext cx="400035" cy="247031"/>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E66AA3EA-0569-43EF-BBA3-83FDB109D582}" type="slidenum">
              <a:rPr lang="en-US" sz="1400" b="1" smtClean="0">
                <a:solidFill>
                  <a:srgbClr val="808080"/>
                </a:solidFill>
              </a:rPr>
              <a:pPr/>
              <a:t>16</a:t>
            </a:fld>
            <a:endParaRPr lang="en-US" sz="1400" b="1" dirty="0" smtClean="0">
              <a:solidFill>
                <a:srgbClr val="80808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9" y="1244600"/>
            <a:ext cx="8907463"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81805" y="1371600"/>
            <a:ext cx="697627" cy="369332"/>
          </a:xfrm>
          <a:prstGeom prst="rect">
            <a:avLst/>
          </a:prstGeom>
          <a:noFill/>
        </p:spPr>
        <p:txBody>
          <a:bodyPr wrap="none" rtlCol="0">
            <a:spAutoFit/>
          </a:bodyPr>
          <a:lstStyle/>
          <a:p>
            <a:r>
              <a:rPr lang="en-US" b="1" dirty="0" smtClean="0">
                <a:solidFill>
                  <a:srgbClr val="001B3A"/>
                </a:solidFill>
              </a:rPr>
              <a:t>2017</a:t>
            </a:r>
            <a:endParaRPr lang="en-US" b="1" dirty="0">
              <a:solidFill>
                <a:srgbClr val="001B3A"/>
              </a:solidFill>
            </a:endParaRPr>
          </a:p>
        </p:txBody>
      </p:sp>
      <p:sp>
        <p:nvSpPr>
          <p:cNvPr id="5" name="TextBox 4"/>
          <p:cNvSpPr txBox="1"/>
          <p:nvPr/>
        </p:nvSpPr>
        <p:spPr>
          <a:xfrm>
            <a:off x="2438400" y="5486400"/>
            <a:ext cx="4483920" cy="584775"/>
          </a:xfrm>
          <a:prstGeom prst="rect">
            <a:avLst/>
          </a:prstGeom>
          <a:solidFill>
            <a:srgbClr val="EEECE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Calibri"/>
              </a:rPr>
              <a:t>FDA Approved April 2017</a:t>
            </a:r>
          </a:p>
        </p:txBody>
      </p:sp>
    </p:spTree>
    <p:extLst>
      <p:ext uri="{BB962C8B-B14F-4D97-AF65-F5344CB8AC3E}">
        <p14:creationId xmlns:p14="http://schemas.microsoft.com/office/powerpoint/2010/main" val="19369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304800"/>
            <a:ext cx="7543800" cy="1295400"/>
          </a:xfrm>
        </p:spPr>
        <p:txBody>
          <a:bodyPr/>
          <a:lstStyle/>
          <a:p>
            <a:pPr algn="ctr" eaLnBrk="1" hangingPunct="1">
              <a:defRPr/>
            </a:pPr>
            <a:r>
              <a:rPr lang="en-US" sz="3600" dirty="0" smtClean="0">
                <a:solidFill>
                  <a:srgbClr val="2B52BF"/>
                </a:solidFill>
              </a:rPr>
              <a:t>Schema</a:t>
            </a:r>
            <a:r>
              <a:rPr lang="en-US" sz="3800" dirty="0" smtClean="0">
                <a:solidFill>
                  <a:srgbClr val="2B52BF"/>
                </a:solidFill>
              </a:rPr>
              <a:t/>
            </a:r>
            <a:br>
              <a:rPr lang="en-US" sz="3800" dirty="0" smtClean="0">
                <a:solidFill>
                  <a:srgbClr val="2B52BF"/>
                </a:solidFill>
              </a:rPr>
            </a:br>
            <a:endParaRPr lang="en-US" sz="3800" dirty="0" smtClean="0">
              <a:solidFill>
                <a:srgbClr val="2B52BF"/>
              </a:solidFill>
            </a:endParaRPr>
          </a:p>
        </p:txBody>
      </p:sp>
      <p:sp>
        <p:nvSpPr>
          <p:cNvPr id="5" name="Line 2"/>
          <p:cNvSpPr>
            <a:spLocks noChangeShapeType="1"/>
          </p:cNvSpPr>
          <p:nvPr/>
        </p:nvSpPr>
        <p:spPr bwMode="auto">
          <a:xfrm>
            <a:off x="2209800" y="3859831"/>
            <a:ext cx="4800600" cy="0"/>
          </a:xfrm>
          <a:prstGeom prst="line">
            <a:avLst/>
          </a:prstGeom>
          <a:noFill/>
          <a:ln w="9525">
            <a:solidFill>
              <a:schemeClr val="accent6">
                <a:lumMod val="60000"/>
                <a:lumOff val="40000"/>
              </a:schemeClr>
            </a:solidFill>
            <a:round/>
            <a:headEnd/>
            <a:tailEnd type="triangle" w="med" len="med"/>
          </a:ln>
        </p:spPr>
        <p:txBody>
          <a:bodyPr/>
          <a:lstStyle/>
          <a:p>
            <a:pPr fontAlgn="base">
              <a:spcBef>
                <a:spcPct val="0"/>
              </a:spcBef>
              <a:spcAft>
                <a:spcPct val="0"/>
              </a:spcAft>
            </a:pPr>
            <a:endParaRPr lang="en-US" sz="2400" b="1">
              <a:solidFill>
                <a:srgbClr val="808080"/>
              </a:solidFill>
            </a:endParaRPr>
          </a:p>
        </p:txBody>
      </p:sp>
      <p:sp>
        <p:nvSpPr>
          <p:cNvPr id="6" name="Line 3"/>
          <p:cNvSpPr>
            <a:spLocks noChangeShapeType="1"/>
          </p:cNvSpPr>
          <p:nvPr/>
        </p:nvSpPr>
        <p:spPr bwMode="auto">
          <a:xfrm>
            <a:off x="2209800" y="2273918"/>
            <a:ext cx="4800600" cy="0"/>
          </a:xfrm>
          <a:prstGeom prst="line">
            <a:avLst/>
          </a:prstGeom>
          <a:noFill/>
          <a:ln w="9525">
            <a:solidFill>
              <a:schemeClr val="accent6">
                <a:lumMod val="60000"/>
                <a:lumOff val="40000"/>
              </a:schemeClr>
            </a:solidFill>
            <a:round/>
            <a:headEnd/>
            <a:tailEnd type="triangle" w="med" len="med"/>
          </a:ln>
        </p:spPr>
        <p:txBody>
          <a:bodyPr/>
          <a:lstStyle/>
          <a:p>
            <a:pPr fontAlgn="base">
              <a:spcBef>
                <a:spcPct val="0"/>
              </a:spcBef>
              <a:spcAft>
                <a:spcPct val="0"/>
              </a:spcAft>
              <a:defRPr/>
            </a:pPr>
            <a:endParaRPr lang="en-US" sz="2400" b="1">
              <a:solidFill>
                <a:srgbClr val="808080"/>
              </a:solidFill>
            </a:endParaRPr>
          </a:p>
        </p:txBody>
      </p:sp>
      <p:sp>
        <p:nvSpPr>
          <p:cNvPr id="7" name="Text Box 6"/>
          <p:cNvSpPr txBox="1">
            <a:spLocks noChangeArrowheads="1"/>
          </p:cNvSpPr>
          <p:nvPr/>
        </p:nvSpPr>
        <p:spPr bwMode="auto">
          <a:xfrm>
            <a:off x="1752600" y="1548431"/>
            <a:ext cx="384175" cy="2847975"/>
          </a:xfrm>
          <a:prstGeom prst="rect">
            <a:avLst/>
          </a:prstGeom>
          <a:solidFill>
            <a:schemeClr val="tx1"/>
          </a:solidFill>
          <a:ln w="9525">
            <a:solidFill>
              <a:schemeClr val="bg1"/>
            </a:solidFill>
            <a:miter lim="800000"/>
            <a:headEnd/>
            <a:tailEnd/>
          </a:ln>
        </p:spPr>
        <p:txBody>
          <a:bodyPr wrap="none">
            <a:spAutoFit/>
          </a:bodyPr>
          <a:lstStyle/>
          <a:p>
            <a:pPr fontAlgn="base">
              <a:spcBef>
                <a:spcPct val="0"/>
              </a:spcBef>
              <a:spcAft>
                <a:spcPct val="0"/>
              </a:spcAft>
            </a:pPr>
            <a:r>
              <a:rPr lang="en-US" b="1" dirty="0">
                <a:solidFill>
                  <a:srgbClr val="FFFFFF"/>
                </a:solidFill>
              </a:rPr>
              <a:t>R</a:t>
            </a:r>
          </a:p>
          <a:p>
            <a:pPr fontAlgn="base">
              <a:spcBef>
                <a:spcPct val="0"/>
              </a:spcBef>
              <a:spcAft>
                <a:spcPct val="0"/>
              </a:spcAft>
            </a:pPr>
            <a:r>
              <a:rPr lang="en-US" b="1" dirty="0">
                <a:solidFill>
                  <a:srgbClr val="FFFFFF"/>
                </a:solidFill>
              </a:rPr>
              <a:t>A</a:t>
            </a:r>
          </a:p>
          <a:p>
            <a:pPr fontAlgn="base">
              <a:spcBef>
                <a:spcPct val="0"/>
              </a:spcBef>
              <a:spcAft>
                <a:spcPct val="0"/>
              </a:spcAft>
            </a:pPr>
            <a:r>
              <a:rPr lang="en-US" b="1" dirty="0">
                <a:solidFill>
                  <a:srgbClr val="FFFFFF"/>
                </a:solidFill>
              </a:rPr>
              <a:t>N</a:t>
            </a:r>
          </a:p>
          <a:p>
            <a:pPr fontAlgn="base">
              <a:spcBef>
                <a:spcPct val="0"/>
              </a:spcBef>
              <a:spcAft>
                <a:spcPct val="0"/>
              </a:spcAft>
            </a:pPr>
            <a:r>
              <a:rPr lang="en-US" b="1" dirty="0">
                <a:solidFill>
                  <a:srgbClr val="FFFFFF"/>
                </a:solidFill>
              </a:rPr>
              <a:t>D</a:t>
            </a:r>
          </a:p>
          <a:p>
            <a:pPr fontAlgn="base">
              <a:spcBef>
                <a:spcPct val="0"/>
              </a:spcBef>
              <a:spcAft>
                <a:spcPct val="0"/>
              </a:spcAft>
            </a:pPr>
            <a:r>
              <a:rPr lang="en-US" b="1" dirty="0">
                <a:solidFill>
                  <a:srgbClr val="FFFFFF"/>
                </a:solidFill>
              </a:rPr>
              <a:t>O</a:t>
            </a:r>
          </a:p>
          <a:p>
            <a:pPr fontAlgn="base">
              <a:spcBef>
                <a:spcPct val="0"/>
              </a:spcBef>
              <a:spcAft>
                <a:spcPct val="0"/>
              </a:spcAft>
            </a:pPr>
            <a:r>
              <a:rPr lang="en-US" b="1" dirty="0">
                <a:solidFill>
                  <a:srgbClr val="FFFFFF"/>
                </a:solidFill>
              </a:rPr>
              <a:t>M</a:t>
            </a:r>
          </a:p>
          <a:p>
            <a:pPr fontAlgn="base">
              <a:spcBef>
                <a:spcPct val="0"/>
              </a:spcBef>
              <a:spcAft>
                <a:spcPct val="0"/>
              </a:spcAft>
            </a:pPr>
            <a:r>
              <a:rPr lang="en-US" b="1" dirty="0">
                <a:solidFill>
                  <a:srgbClr val="FFFFFF"/>
                </a:solidFill>
              </a:rPr>
              <a:t>I</a:t>
            </a:r>
          </a:p>
          <a:p>
            <a:pPr fontAlgn="base">
              <a:spcBef>
                <a:spcPct val="0"/>
              </a:spcBef>
              <a:spcAft>
                <a:spcPct val="0"/>
              </a:spcAft>
            </a:pPr>
            <a:r>
              <a:rPr lang="en-US" b="1" dirty="0">
                <a:solidFill>
                  <a:srgbClr val="FFFFFF"/>
                </a:solidFill>
              </a:rPr>
              <a:t>Z</a:t>
            </a:r>
          </a:p>
          <a:p>
            <a:pPr fontAlgn="base">
              <a:spcBef>
                <a:spcPct val="0"/>
              </a:spcBef>
              <a:spcAft>
                <a:spcPct val="0"/>
              </a:spcAft>
            </a:pPr>
            <a:r>
              <a:rPr lang="en-US" b="1" dirty="0">
                <a:solidFill>
                  <a:srgbClr val="FFFFFF"/>
                </a:solidFill>
              </a:rPr>
              <a:t>E</a:t>
            </a:r>
          </a:p>
          <a:p>
            <a:pPr fontAlgn="base">
              <a:spcBef>
                <a:spcPct val="0"/>
              </a:spcBef>
              <a:spcAft>
                <a:spcPct val="0"/>
              </a:spcAft>
            </a:pPr>
            <a:endParaRPr lang="en-US" b="1" dirty="0">
              <a:solidFill>
                <a:srgbClr val="FFFFFF"/>
              </a:solidFill>
            </a:endParaRPr>
          </a:p>
        </p:txBody>
      </p:sp>
      <p:sp>
        <p:nvSpPr>
          <p:cNvPr id="8" name="Text Box 7"/>
          <p:cNvSpPr txBox="1">
            <a:spLocks noChangeArrowheads="1"/>
          </p:cNvSpPr>
          <p:nvPr/>
        </p:nvSpPr>
        <p:spPr bwMode="auto">
          <a:xfrm>
            <a:off x="2362201" y="1801960"/>
            <a:ext cx="1523999" cy="923330"/>
          </a:xfrm>
          <a:prstGeom prst="rect">
            <a:avLst/>
          </a:prstGeom>
          <a:solidFill>
            <a:srgbClr val="0000FF"/>
          </a:solidFill>
          <a:ln w="9525">
            <a:solidFill>
              <a:schemeClr val="bg1"/>
            </a:solidFill>
            <a:miter lim="800000"/>
            <a:headEnd/>
            <a:tailEnd/>
          </a:ln>
        </p:spPr>
        <p:txBody>
          <a:bodyPr wrap="square">
            <a:spAutoFit/>
          </a:bodyPr>
          <a:lstStyle/>
          <a:p>
            <a:pPr fontAlgn="base">
              <a:spcBef>
                <a:spcPct val="0"/>
              </a:spcBef>
              <a:spcAft>
                <a:spcPct val="0"/>
              </a:spcAft>
            </a:pPr>
            <a:r>
              <a:rPr lang="en-US" b="1" dirty="0">
                <a:solidFill>
                  <a:srgbClr val="FFFFFF"/>
                </a:solidFill>
              </a:rPr>
              <a:t>DNR</a:t>
            </a:r>
          </a:p>
          <a:p>
            <a:pPr fontAlgn="base">
              <a:spcBef>
                <a:spcPct val="0"/>
              </a:spcBef>
              <a:spcAft>
                <a:spcPct val="0"/>
              </a:spcAft>
            </a:pPr>
            <a:r>
              <a:rPr lang="en-US" b="1" dirty="0">
                <a:solidFill>
                  <a:srgbClr val="FFFFFF"/>
                </a:solidFill>
              </a:rPr>
              <a:t>ARA-C</a:t>
            </a:r>
          </a:p>
          <a:p>
            <a:pPr fontAlgn="base">
              <a:spcBef>
                <a:spcPct val="0"/>
              </a:spcBef>
              <a:spcAft>
                <a:spcPct val="0"/>
              </a:spcAft>
            </a:pPr>
            <a:r>
              <a:rPr lang="en-US" b="1" dirty="0" err="1" smtClean="0">
                <a:solidFill>
                  <a:srgbClr val="FFFFFF"/>
                </a:solidFill>
              </a:rPr>
              <a:t>Midostaurin</a:t>
            </a:r>
            <a:endParaRPr lang="en-US" b="1" dirty="0">
              <a:solidFill>
                <a:srgbClr val="FFFFFF"/>
              </a:solidFill>
            </a:endParaRPr>
          </a:p>
        </p:txBody>
      </p:sp>
      <p:sp>
        <p:nvSpPr>
          <p:cNvPr id="9" name="Text Box 8"/>
          <p:cNvSpPr txBox="1">
            <a:spLocks noChangeArrowheads="1"/>
          </p:cNvSpPr>
          <p:nvPr/>
        </p:nvSpPr>
        <p:spPr bwMode="auto">
          <a:xfrm>
            <a:off x="2362201" y="3394065"/>
            <a:ext cx="1524000" cy="923330"/>
          </a:xfrm>
          <a:prstGeom prst="rect">
            <a:avLst/>
          </a:prstGeom>
          <a:solidFill>
            <a:srgbClr val="C00000"/>
          </a:solidFill>
          <a:ln w="9525">
            <a:solidFill>
              <a:schemeClr val="bg1"/>
            </a:solidFill>
            <a:miter lim="800000"/>
            <a:headEnd/>
            <a:tailEnd/>
          </a:ln>
        </p:spPr>
        <p:txBody>
          <a:bodyPr wrap="square">
            <a:spAutoFit/>
          </a:bodyPr>
          <a:lstStyle/>
          <a:p>
            <a:pPr fontAlgn="base">
              <a:spcBef>
                <a:spcPct val="0"/>
              </a:spcBef>
              <a:spcAft>
                <a:spcPct val="0"/>
              </a:spcAft>
            </a:pPr>
            <a:r>
              <a:rPr lang="en-US" b="1" dirty="0">
                <a:solidFill>
                  <a:srgbClr val="FFFFFF"/>
                </a:solidFill>
              </a:rPr>
              <a:t>DNR</a:t>
            </a:r>
          </a:p>
          <a:p>
            <a:pPr fontAlgn="base">
              <a:spcBef>
                <a:spcPct val="0"/>
              </a:spcBef>
              <a:spcAft>
                <a:spcPct val="0"/>
              </a:spcAft>
            </a:pPr>
            <a:r>
              <a:rPr lang="en-US" b="1" dirty="0">
                <a:solidFill>
                  <a:srgbClr val="FFFFFF"/>
                </a:solidFill>
              </a:rPr>
              <a:t>ARA-C</a:t>
            </a:r>
          </a:p>
          <a:p>
            <a:pPr fontAlgn="base">
              <a:spcBef>
                <a:spcPct val="0"/>
              </a:spcBef>
              <a:spcAft>
                <a:spcPct val="0"/>
              </a:spcAft>
            </a:pPr>
            <a:r>
              <a:rPr lang="en-US" b="1" dirty="0" smtClean="0">
                <a:solidFill>
                  <a:srgbClr val="FFFFFF"/>
                </a:solidFill>
              </a:rPr>
              <a:t>Placebo</a:t>
            </a:r>
            <a:endParaRPr lang="en-US" b="1" dirty="0">
              <a:solidFill>
                <a:srgbClr val="FFFFFF"/>
              </a:solidFill>
            </a:endParaRPr>
          </a:p>
        </p:txBody>
      </p:sp>
      <p:sp>
        <p:nvSpPr>
          <p:cNvPr id="10" name="Text Box 9"/>
          <p:cNvSpPr txBox="1">
            <a:spLocks noChangeArrowheads="1"/>
          </p:cNvSpPr>
          <p:nvPr/>
        </p:nvSpPr>
        <p:spPr bwMode="auto">
          <a:xfrm>
            <a:off x="4580617" y="1945204"/>
            <a:ext cx="1492716" cy="646331"/>
          </a:xfrm>
          <a:prstGeom prst="rect">
            <a:avLst/>
          </a:prstGeom>
          <a:solidFill>
            <a:srgbClr val="0000FF"/>
          </a:solidFill>
          <a:ln w="9525">
            <a:solidFill>
              <a:schemeClr val="bg1"/>
            </a:solidFill>
            <a:miter lim="800000"/>
            <a:headEnd/>
            <a:tailEnd/>
          </a:ln>
        </p:spPr>
        <p:txBody>
          <a:bodyPr wrap="none">
            <a:spAutoFit/>
          </a:bodyPr>
          <a:lstStyle/>
          <a:p>
            <a:pPr fontAlgn="base">
              <a:spcBef>
                <a:spcPct val="0"/>
              </a:spcBef>
              <a:spcAft>
                <a:spcPct val="0"/>
              </a:spcAft>
            </a:pPr>
            <a:r>
              <a:rPr lang="en-US" b="1" dirty="0" err="1" smtClean="0">
                <a:solidFill>
                  <a:srgbClr val="FFFFFF"/>
                </a:solidFill>
              </a:rPr>
              <a:t>HidAC</a:t>
            </a:r>
            <a:endParaRPr lang="en-US" b="1" dirty="0">
              <a:solidFill>
                <a:srgbClr val="FFFFFF"/>
              </a:solidFill>
            </a:endParaRPr>
          </a:p>
          <a:p>
            <a:pPr fontAlgn="base">
              <a:spcBef>
                <a:spcPct val="0"/>
              </a:spcBef>
              <a:spcAft>
                <a:spcPct val="0"/>
              </a:spcAft>
            </a:pPr>
            <a:r>
              <a:rPr lang="en-US" b="1" dirty="0" err="1" smtClean="0">
                <a:solidFill>
                  <a:srgbClr val="FFFFFF"/>
                </a:solidFill>
              </a:rPr>
              <a:t>Midostaurin</a:t>
            </a:r>
            <a:endParaRPr lang="en-US" b="1" dirty="0">
              <a:solidFill>
                <a:srgbClr val="FFFFFF"/>
              </a:solidFill>
            </a:endParaRPr>
          </a:p>
        </p:txBody>
      </p:sp>
      <p:sp>
        <p:nvSpPr>
          <p:cNvPr id="11" name="Text Box 10"/>
          <p:cNvSpPr txBox="1">
            <a:spLocks noChangeArrowheads="1"/>
          </p:cNvSpPr>
          <p:nvPr/>
        </p:nvSpPr>
        <p:spPr bwMode="auto">
          <a:xfrm>
            <a:off x="4610100" y="3527353"/>
            <a:ext cx="1463233" cy="646331"/>
          </a:xfrm>
          <a:prstGeom prst="rect">
            <a:avLst/>
          </a:prstGeom>
          <a:solidFill>
            <a:srgbClr val="C00000"/>
          </a:solidFill>
          <a:ln w="9525">
            <a:solidFill>
              <a:schemeClr val="bg1"/>
            </a:solidFill>
            <a:miter lim="800000"/>
            <a:headEnd/>
            <a:tailEnd/>
          </a:ln>
        </p:spPr>
        <p:txBody>
          <a:bodyPr wrap="square">
            <a:spAutoFit/>
          </a:bodyPr>
          <a:lstStyle/>
          <a:p>
            <a:pPr fontAlgn="base">
              <a:spcBef>
                <a:spcPct val="0"/>
              </a:spcBef>
              <a:spcAft>
                <a:spcPct val="0"/>
              </a:spcAft>
            </a:pPr>
            <a:r>
              <a:rPr lang="en-US" b="1" dirty="0" err="1" smtClean="0">
                <a:solidFill>
                  <a:srgbClr val="FFFFFF"/>
                </a:solidFill>
              </a:rPr>
              <a:t>HidAC</a:t>
            </a:r>
            <a:endParaRPr lang="en-US" b="1" dirty="0">
              <a:solidFill>
                <a:srgbClr val="FFFFFF"/>
              </a:solidFill>
            </a:endParaRPr>
          </a:p>
          <a:p>
            <a:pPr fontAlgn="base">
              <a:spcBef>
                <a:spcPct val="0"/>
              </a:spcBef>
              <a:spcAft>
                <a:spcPct val="0"/>
              </a:spcAft>
            </a:pPr>
            <a:r>
              <a:rPr lang="en-US" b="1" dirty="0" smtClean="0">
                <a:solidFill>
                  <a:srgbClr val="FFFFFF"/>
                </a:solidFill>
              </a:rPr>
              <a:t>Placebo</a:t>
            </a:r>
            <a:endParaRPr lang="en-US" b="1" dirty="0">
              <a:solidFill>
                <a:srgbClr val="FFFFFF"/>
              </a:solidFill>
            </a:endParaRPr>
          </a:p>
        </p:txBody>
      </p:sp>
      <p:sp>
        <p:nvSpPr>
          <p:cNvPr id="12" name="Text Box 11"/>
          <p:cNvSpPr txBox="1">
            <a:spLocks noChangeArrowheads="1"/>
          </p:cNvSpPr>
          <p:nvPr/>
        </p:nvSpPr>
        <p:spPr bwMode="auto">
          <a:xfrm>
            <a:off x="7010400" y="1816718"/>
            <a:ext cx="1890261" cy="923330"/>
          </a:xfrm>
          <a:prstGeom prst="rect">
            <a:avLst/>
          </a:prstGeom>
          <a:solidFill>
            <a:srgbClr val="0000FF"/>
          </a:solidFill>
          <a:ln w="9525">
            <a:solidFill>
              <a:schemeClr val="bg1"/>
            </a:solidFill>
            <a:miter lim="800000"/>
            <a:headEnd/>
            <a:tailEnd/>
          </a:ln>
        </p:spPr>
        <p:txBody>
          <a:bodyPr wrap="none">
            <a:spAutoFit/>
          </a:bodyPr>
          <a:lstStyle/>
          <a:p>
            <a:pPr fontAlgn="base">
              <a:spcBef>
                <a:spcPct val="0"/>
              </a:spcBef>
              <a:spcAft>
                <a:spcPct val="0"/>
              </a:spcAft>
            </a:pPr>
            <a:r>
              <a:rPr lang="en-US" b="1" dirty="0" err="1" smtClean="0">
                <a:solidFill>
                  <a:srgbClr val="FFFFFF"/>
                </a:solidFill>
              </a:rPr>
              <a:t>Midostaurin</a:t>
            </a:r>
            <a:endParaRPr lang="en-US" b="1" dirty="0">
              <a:solidFill>
                <a:srgbClr val="FFFFFF"/>
              </a:solidFill>
            </a:endParaRPr>
          </a:p>
          <a:p>
            <a:pPr fontAlgn="base">
              <a:spcBef>
                <a:spcPct val="0"/>
              </a:spcBef>
              <a:spcAft>
                <a:spcPct val="0"/>
              </a:spcAft>
            </a:pPr>
            <a:r>
              <a:rPr lang="en-US" b="1" dirty="0">
                <a:solidFill>
                  <a:srgbClr val="FFFFFF"/>
                </a:solidFill>
              </a:rPr>
              <a:t>MAINTENANCE</a:t>
            </a:r>
          </a:p>
          <a:p>
            <a:pPr fontAlgn="base">
              <a:spcBef>
                <a:spcPct val="0"/>
              </a:spcBef>
              <a:spcAft>
                <a:spcPct val="0"/>
              </a:spcAft>
            </a:pPr>
            <a:r>
              <a:rPr lang="en-US" b="1" dirty="0">
                <a:solidFill>
                  <a:srgbClr val="FFFFFF"/>
                </a:solidFill>
              </a:rPr>
              <a:t>12 months</a:t>
            </a:r>
          </a:p>
        </p:txBody>
      </p:sp>
      <p:sp>
        <p:nvSpPr>
          <p:cNvPr id="13" name="Text Box 12"/>
          <p:cNvSpPr txBox="1">
            <a:spLocks noChangeArrowheads="1"/>
          </p:cNvSpPr>
          <p:nvPr/>
        </p:nvSpPr>
        <p:spPr bwMode="auto">
          <a:xfrm>
            <a:off x="7010400" y="3416918"/>
            <a:ext cx="1890261" cy="923330"/>
          </a:xfrm>
          <a:prstGeom prst="rect">
            <a:avLst/>
          </a:prstGeom>
          <a:solidFill>
            <a:srgbClr val="C00000"/>
          </a:solidFill>
          <a:ln w="9525">
            <a:solidFill>
              <a:schemeClr val="bg1"/>
            </a:solidFill>
            <a:miter lim="800000"/>
            <a:headEnd/>
            <a:tailEnd/>
          </a:ln>
        </p:spPr>
        <p:txBody>
          <a:bodyPr wrap="none">
            <a:spAutoFit/>
          </a:bodyPr>
          <a:lstStyle/>
          <a:p>
            <a:pPr fontAlgn="base">
              <a:spcBef>
                <a:spcPct val="0"/>
              </a:spcBef>
              <a:spcAft>
                <a:spcPct val="0"/>
              </a:spcAft>
            </a:pPr>
            <a:r>
              <a:rPr lang="en-US" b="1" dirty="0" smtClean="0">
                <a:solidFill>
                  <a:srgbClr val="FFFFFF"/>
                </a:solidFill>
              </a:rPr>
              <a:t>Placebo</a:t>
            </a:r>
            <a:endParaRPr lang="en-US" b="1" dirty="0">
              <a:solidFill>
                <a:srgbClr val="FFFFFF"/>
              </a:solidFill>
            </a:endParaRPr>
          </a:p>
          <a:p>
            <a:pPr fontAlgn="base">
              <a:spcBef>
                <a:spcPct val="0"/>
              </a:spcBef>
              <a:spcAft>
                <a:spcPct val="0"/>
              </a:spcAft>
            </a:pPr>
            <a:r>
              <a:rPr lang="en-US" b="1" dirty="0">
                <a:solidFill>
                  <a:srgbClr val="FFFFFF"/>
                </a:solidFill>
              </a:rPr>
              <a:t>MAINTENANCE</a:t>
            </a:r>
          </a:p>
          <a:p>
            <a:pPr fontAlgn="base">
              <a:spcBef>
                <a:spcPct val="0"/>
              </a:spcBef>
              <a:spcAft>
                <a:spcPct val="0"/>
              </a:spcAft>
            </a:pPr>
            <a:r>
              <a:rPr lang="en-US" b="1" dirty="0">
                <a:solidFill>
                  <a:srgbClr val="FFFFFF"/>
                </a:solidFill>
              </a:rPr>
              <a:t>12 months</a:t>
            </a:r>
          </a:p>
        </p:txBody>
      </p:sp>
      <p:sp>
        <p:nvSpPr>
          <p:cNvPr id="14" name="Text Box 13"/>
          <p:cNvSpPr txBox="1">
            <a:spLocks noChangeArrowheads="1"/>
          </p:cNvSpPr>
          <p:nvPr/>
        </p:nvSpPr>
        <p:spPr bwMode="auto">
          <a:xfrm>
            <a:off x="754843" y="2297984"/>
            <a:ext cx="1133645" cy="1477328"/>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dirty="0" smtClean="0">
                <a:solidFill>
                  <a:srgbClr val="001B3A"/>
                </a:solidFill>
              </a:rPr>
              <a:t>Stratify* </a:t>
            </a:r>
          </a:p>
          <a:p>
            <a:pPr algn="ctr" fontAlgn="base">
              <a:spcBef>
                <a:spcPct val="0"/>
              </a:spcBef>
              <a:spcAft>
                <a:spcPct val="0"/>
              </a:spcAft>
            </a:pPr>
            <a:r>
              <a:rPr lang="en-US" b="1" i="1" dirty="0" smtClean="0">
                <a:solidFill>
                  <a:srgbClr val="001B3A"/>
                </a:solidFill>
              </a:rPr>
              <a:t>FLT3</a:t>
            </a:r>
            <a:endParaRPr lang="en-US" b="1" i="1" dirty="0">
              <a:solidFill>
                <a:srgbClr val="001B3A"/>
              </a:solidFill>
            </a:endParaRPr>
          </a:p>
          <a:p>
            <a:pPr algn="ctr" fontAlgn="base">
              <a:spcBef>
                <a:spcPct val="0"/>
              </a:spcBef>
              <a:spcAft>
                <a:spcPct val="0"/>
              </a:spcAft>
            </a:pPr>
            <a:r>
              <a:rPr lang="en-US" b="1" dirty="0">
                <a:solidFill>
                  <a:srgbClr val="001B3A"/>
                </a:solidFill>
              </a:rPr>
              <a:t>ITD</a:t>
            </a:r>
          </a:p>
          <a:p>
            <a:pPr algn="ctr" fontAlgn="base">
              <a:spcBef>
                <a:spcPct val="0"/>
              </a:spcBef>
              <a:spcAft>
                <a:spcPct val="0"/>
              </a:spcAft>
            </a:pPr>
            <a:r>
              <a:rPr lang="en-US" b="1" dirty="0">
                <a:solidFill>
                  <a:srgbClr val="001B3A"/>
                </a:solidFill>
              </a:rPr>
              <a:t>or</a:t>
            </a:r>
          </a:p>
          <a:p>
            <a:pPr algn="ctr" fontAlgn="base">
              <a:spcBef>
                <a:spcPct val="0"/>
              </a:spcBef>
              <a:spcAft>
                <a:spcPct val="0"/>
              </a:spcAft>
            </a:pPr>
            <a:r>
              <a:rPr lang="en-US" b="1" dirty="0" smtClean="0">
                <a:solidFill>
                  <a:srgbClr val="001B3A"/>
                </a:solidFill>
              </a:rPr>
              <a:t>TKD</a:t>
            </a:r>
            <a:endParaRPr lang="en-US" b="1" dirty="0">
              <a:solidFill>
                <a:srgbClr val="001B3A"/>
              </a:solidFill>
            </a:endParaRPr>
          </a:p>
        </p:txBody>
      </p:sp>
      <p:sp>
        <p:nvSpPr>
          <p:cNvPr id="15" name="Text Box 14"/>
          <p:cNvSpPr txBox="1">
            <a:spLocks noChangeArrowheads="1"/>
          </p:cNvSpPr>
          <p:nvPr/>
        </p:nvSpPr>
        <p:spPr bwMode="auto">
          <a:xfrm>
            <a:off x="609601" y="4935966"/>
            <a:ext cx="1752600" cy="1200329"/>
          </a:xfrm>
          <a:prstGeom prst="rect">
            <a:avLst/>
          </a:prstGeom>
          <a:noFill/>
          <a:ln w="9525">
            <a:noFill/>
            <a:miter lim="800000"/>
            <a:headEnd/>
            <a:tailEnd/>
          </a:ln>
        </p:spPr>
        <p:txBody>
          <a:bodyPr wrap="square">
            <a:spAutoFit/>
          </a:bodyPr>
          <a:lstStyle/>
          <a:p>
            <a:pPr fontAlgn="base">
              <a:spcBef>
                <a:spcPct val="0"/>
              </a:spcBef>
              <a:spcAft>
                <a:spcPct val="0"/>
              </a:spcAft>
            </a:pPr>
            <a:r>
              <a:rPr lang="en-US" b="1" i="1" dirty="0" smtClean="0">
                <a:solidFill>
                  <a:srgbClr val="001B3A"/>
                </a:solidFill>
              </a:rPr>
              <a:t>FLT3</a:t>
            </a:r>
            <a:r>
              <a:rPr lang="en-US" b="1" dirty="0" smtClean="0">
                <a:solidFill>
                  <a:srgbClr val="001B3A"/>
                </a:solidFill>
              </a:rPr>
              <a:t> WILD TYPE not eligible for enrollment</a:t>
            </a:r>
            <a:endParaRPr lang="en-US" b="1" dirty="0">
              <a:solidFill>
                <a:srgbClr val="001B3A"/>
              </a:solidFill>
            </a:endParaRPr>
          </a:p>
        </p:txBody>
      </p:sp>
      <p:sp>
        <p:nvSpPr>
          <p:cNvPr id="16" name="Text Box 15"/>
          <p:cNvSpPr txBox="1">
            <a:spLocks noChangeArrowheads="1"/>
          </p:cNvSpPr>
          <p:nvPr/>
        </p:nvSpPr>
        <p:spPr bwMode="auto">
          <a:xfrm>
            <a:off x="6172200" y="1931272"/>
            <a:ext cx="527050" cy="366712"/>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001B3A"/>
                </a:solidFill>
              </a:rPr>
              <a:t>X 4</a:t>
            </a:r>
          </a:p>
        </p:txBody>
      </p:sp>
      <p:sp>
        <p:nvSpPr>
          <p:cNvPr id="17" name="Text Box 16"/>
          <p:cNvSpPr txBox="1">
            <a:spLocks noChangeArrowheads="1"/>
          </p:cNvSpPr>
          <p:nvPr/>
        </p:nvSpPr>
        <p:spPr bwMode="auto">
          <a:xfrm>
            <a:off x="6172200" y="3494959"/>
            <a:ext cx="527050" cy="366713"/>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001B3A"/>
                </a:solidFill>
              </a:rPr>
              <a:t>X 4</a:t>
            </a:r>
          </a:p>
        </p:txBody>
      </p:sp>
      <p:sp>
        <p:nvSpPr>
          <p:cNvPr id="18" name="Text Box 18"/>
          <p:cNvSpPr txBox="1">
            <a:spLocks noChangeArrowheads="1"/>
          </p:cNvSpPr>
          <p:nvPr/>
        </p:nvSpPr>
        <p:spPr bwMode="auto">
          <a:xfrm>
            <a:off x="3981450" y="1901657"/>
            <a:ext cx="514350" cy="366713"/>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001B3A"/>
                </a:solidFill>
              </a:rPr>
              <a:t>CR</a:t>
            </a:r>
          </a:p>
        </p:txBody>
      </p:sp>
      <p:sp>
        <p:nvSpPr>
          <p:cNvPr id="19" name="Text Box 19"/>
          <p:cNvSpPr txBox="1">
            <a:spLocks noChangeArrowheads="1"/>
          </p:cNvSpPr>
          <p:nvPr/>
        </p:nvSpPr>
        <p:spPr bwMode="auto">
          <a:xfrm>
            <a:off x="3981450" y="3506546"/>
            <a:ext cx="514350" cy="366712"/>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001B3A"/>
                </a:solidFill>
              </a:rPr>
              <a:t>CR</a:t>
            </a:r>
          </a:p>
        </p:txBody>
      </p:sp>
      <p:sp>
        <p:nvSpPr>
          <p:cNvPr id="20" name="Text Box 20"/>
          <p:cNvSpPr txBox="1">
            <a:spLocks noChangeArrowheads="1"/>
          </p:cNvSpPr>
          <p:nvPr/>
        </p:nvSpPr>
        <p:spPr bwMode="auto">
          <a:xfrm>
            <a:off x="2590800" y="4876800"/>
            <a:ext cx="5867400" cy="369332"/>
          </a:xfrm>
          <a:prstGeom prst="rect">
            <a:avLst/>
          </a:prstGeom>
          <a:noFill/>
          <a:ln w="9525">
            <a:noFill/>
            <a:miter lim="800000"/>
            <a:headEnd/>
            <a:tailEnd/>
          </a:ln>
        </p:spPr>
        <p:txBody>
          <a:bodyPr wrap="square">
            <a:spAutoFit/>
          </a:bodyPr>
          <a:lstStyle/>
          <a:p>
            <a:pPr fontAlgn="base">
              <a:spcBef>
                <a:spcPct val="0"/>
              </a:spcBef>
              <a:spcAft>
                <a:spcPct val="0"/>
              </a:spcAft>
            </a:pPr>
            <a:endParaRPr lang="en-US" b="1" dirty="0">
              <a:solidFill>
                <a:srgbClr val="001B3A"/>
              </a:solidFill>
            </a:endParaRPr>
          </a:p>
        </p:txBody>
      </p:sp>
      <p:sp>
        <p:nvSpPr>
          <p:cNvPr id="21" name="Text Box 6"/>
          <p:cNvSpPr txBox="1">
            <a:spLocks noChangeArrowheads="1"/>
          </p:cNvSpPr>
          <p:nvPr/>
        </p:nvSpPr>
        <p:spPr bwMode="auto">
          <a:xfrm>
            <a:off x="76200" y="1253650"/>
            <a:ext cx="753027" cy="3565995"/>
          </a:xfrm>
          <a:prstGeom prst="rect">
            <a:avLst/>
          </a:prstGeom>
          <a:solidFill>
            <a:schemeClr val="tx1"/>
          </a:solidFill>
          <a:ln w="9525">
            <a:noFill/>
            <a:miter lim="800000"/>
            <a:headEnd/>
            <a:tailEnd/>
          </a:ln>
        </p:spPr>
        <p:txBody>
          <a:bodyPr vert="wordArtVert" wrap="square">
            <a:spAutoFit/>
          </a:bodyPr>
          <a:lstStyle/>
          <a:p>
            <a:pPr algn="ctr" fontAlgn="base">
              <a:spcBef>
                <a:spcPct val="0"/>
              </a:spcBef>
              <a:spcAft>
                <a:spcPct val="0"/>
              </a:spcAft>
            </a:pPr>
            <a:r>
              <a:rPr lang="en-US" sz="1700" b="1" dirty="0" smtClean="0">
                <a:solidFill>
                  <a:srgbClr val="FFFFFF"/>
                </a:solidFill>
              </a:rPr>
              <a:t>PRE-REGISTER</a:t>
            </a:r>
          </a:p>
          <a:p>
            <a:pPr algn="ctr" fontAlgn="base">
              <a:spcBef>
                <a:spcPct val="0"/>
              </a:spcBef>
              <a:spcAft>
                <a:spcPct val="0"/>
              </a:spcAft>
            </a:pPr>
            <a:r>
              <a:rPr lang="en-US" sz="1700" b="1" dirty="0" smtClean="0">
                <a:solidFill>
                  <a:srgbClr val="FFFFFF"/>
                </a:solidFill>
              </a:rPr>
              <a:t>FLT3 SCREEN</a:t>
            </a:r>
            <a:endParaRPr lang="en-US" sz="1700" b="1" dirty="0">
              <a:solidFill>
                <a:srgbClr val="FFFFFF"/>
              </a:solidFill>
            </a:endParaRPr>
          </a:p>
        </p:txBody>
      </p:sp>
      <p:sp>
        <p:nvSpPr>
          <p:cNvPr id="22" name="TextBox 21"/>
          <p:cNvSpPr txBox="1"/>
          <p:nvPr/>
        </p:nvSpPr>
        <p:spPr>
          <a:xfrm>
            <a:off x="2209800" y="5257800"/>
            <a:ext cx="6096000" cy="369332"/>
          </a:xfrm>
          <a:prstGeom prst="rect">
            <a:avLst/>
          </a:prstGeom>
          <a:noFill/>
        </p:spPr>
        <p:txBody>
          <a:bodyPr wrap="square" rtlCol="0">
            <a:spAutoFit/>
          </a:bodyPr>
          <a:lstStyle/>
          <a:p>
            <a:pPr marL="285750" indent="-285750" fontAlgn="base">
              <a:spcBef>
                <a:spcPct val="0"/>
              </a:spcBef>
              <a:spcAft>
                <a:spcPct val="0"/>
              </a:spcAft>
            </a:pPr>
            <a:r>
              <a:rPr lang="en-US" b="1" dirty="0" smtClean="0">
                <a:solidFill>
                  <a:srgbClr val="001B3A"/>
                </a:solidFill>
              </a:rPr>
              <a:t>Stratification: TKD; ITD </a:t>
            </a:r>
            <a:r>
              <a:rPr lang="en-US" b="1" dirty="0">
                <a:solidFill>
                  <a:srgbClr val="001B3A"/>
                </a:solidFill>
              </a:rPr>
              <a:t>with allelic ratio &lt;</a:t>
            </a:r>
            <a:r>
              <a:rPr lang="en-US" b="1" dirty="0" smtClean="0">
                <a:solidFill>
                  <a:srgbClr val="001B3A"/>
                </a:solidFill>
              </a:rPr>
              <a:t>0.7 ‘vs’ ≥0.7</a:t>
            </a:r>
          </a:p>
        </p:txBody>
      </p:sp>
      <p:sp>
        <p:nvSpPr>
          <p:cNvPr id="23" name="Line 17"/>
          <p:cNvSpPr>
            <a:spLocks noChangeShapeType="1"/>
          </p:cNvSpPr>
          <p:nvPr/>
        </p:nvSpPr>
        <p:spPr bwMode="auto">
          <a:xfrm>
            <a:off x="1265691" y="4037858"/>
            <a:ext cx="0" cy="855578"/>
          </a:xfrm>
          <a:prstGeom prst="line">
            <a:avLst/>
          </a:prstGeom>
          <a:noFill/>
          <a:ln w="38100">
            <a:solidFill>
              <a:schemeClr val="accent6">
                <a:lumMod val="40000"/>
                <a:lumOff val="60000"/>
              </a:schemeClr>
            </a:solidFill>
            <a:round/>
            <a:headEnd/>
            <a:tailEnd type="triangle" w="med" len="med"/>
          </a:ln>
        </p:spPr>
        <p:txBody>
          <a:bodyPr/>
          <a:lstStyle/>
          <a:p>
            <a:pPr fontAlgn="base">
              <a:spcBef>
                <a:spcPct val="0"/>
              </a:spcBef>
              <a:spcAft>
                <a:spcPct val="0"/>
              </a:spcAft>
              <a:defRPr/>
            </a:pPr>
            <a:endParaRPr lang="en-US" sz="2400" b="1">
              <a:solidFill>
                <a:srgbClr val="808080"/>
              </a:solidFill>
            </a:endParaRPr>
          </a:p>
        </p:txBody>
      </p:sp>
      <p:sp>
        <p:nvSpPr>
          <p:cNvPr id="24" name="Slide Number Placeholder 26"/>
          <p:cNvSpPr txBox="1">
            <a:spLocks/>
          </p:cNvSpPr>
          <p:nvPr/>
        </p:nvSpPr>
        <p:spPr>
          <a:xfrm>
            <a:off x="8855946" y="6541517"/>
            <a:ext cx="400035" cy="247031"/>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E66AA3EA-0569-43EF-BBA3-83FDB109D582}" type="slidenum">
              <a:rPr lang="en-US" sz="1400" b="1" smtClean="0">
                <a:solidFill>
                  <a:srgbClr val="808080"/>
                </a:solidFill>
              </a:rPr>
              <a:pPr/>
              <a:t>17</a:t>
            </a:fld>
            <a:endParaRPr lang="en-US" sz="1400" b="1" dirty="0" smtClean="0">
              <a:solidFill>
                <a:srgbClr val="808080"/>
              </a:solidFill>
            </a:endParaRPr>
          </a:p>
        </p:txBody>
      </p:sp>
    </p:spTree>
    <p:extLst>
      <p:ext uri="{BB962C8B-B14F-4D97-AF65-F5344CB8AC3E}">
        <p14:creationId xmlns:p14="http://schemas.microsoft.com/office/powerpoint/2010/main" val="3353367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14400" y="122238"/>
            <a:ext cx="7543799" cy="639762"/>
          </a:xfrm>
        </p:spPr>
        <p:txBody>
          <a:bodyPr/>
          <a:lstStyle/>
          <a:p>
            <a:pPr algn="ctr" eaLnBrk="1" hangingPunct="1">
              <a:defRPr/>
            </a:pPr>
            <a:r>
              <a:rPr lang="en-US" sz="3600" dirty="0" smtClean="0">
                <a:solidFill>
                  <a:srgbClr val="2B52BF"/>
                </a:solidFill>
              </a:rPr>
              <a:t>Consort Diagram</a:t>
            </a:r>
          </a:p>
        </p:txBody>
      </p:sp>
      <p:sp>
        <p:nvSpPr>
          <p:cNvPr id="5" name="TextBox 4"/>
          <p:cNvSpPr txBox="1"/>
          <p:nvPr/>
        </p:nvSpPr>
        <p:spPr bwMode="auto">
          <a:xfrm>
            <a:off x="958850" y="1143000"/>
            <a:ext cx="7499350" cy="830997"/>
          </a:xfrm>
          <a:prstGeom prst="rect">
            <a:avLst/>
          </a:prstGeom>
          <a:noFill/>
          <a:ln w="12700">
            <a:solidFill>
              <a:schemeClr val="tx2"/>
            </a:solidFill>
          </a:ln>
        </p:spPr>
        <p:txBody>
          <a:bodyPr wrap="square">
            <a:spAutoFit/>
          </a:bodyPr>
          <a:lstStyle/>
          <a:p>
            <a:pPr algn="ctr" fontAlgn="base">
              <a:spcBef>
                <a:spcPct val="0"/>
              </a:spcBef>
              <a:spcAft>
                <a:spcPct val="0"/>
              </a:spcAft>
              <a:defRPr/>
            </a:pPr>
            <a:r>
              <a:rPr lang="en-CA" sz="2400" dirty="0" smtClean="0">
                <a:ln>
                  <a:solidFill>
                    <a:srgbClr val="808080"/>
                  </a:solidFill>
                </a:ln>
                <a:solidFill>
                  <a:srgbClr val="000000"/>
                </a:solidFill>
              </a:rPr>
              <a:t>Activated May 2008; completed accrual: Oct 2011</a:t>
            </a:r>
          </a:p>
          <a:p>
            <a:pPr algn="ctr" fontAlgn="base">
              <a:spcBef>
                <a:spcPct val="0"/>
              </a:spcBef>
              <a:spcAft>
                <a:spcPct val="0"/>
              </a:spcAft>
              <a:defRPr/>
            </a:pPr>
            <a:r>
              <a:rPr lang="en-CA" sz="2400" dirty="0" smtClean="0">
                <a:ln>
                  <a:solidFill>
                    <a:srgbClr val="808080"/>
                  </a:solidFill>
                </a:ln>
                <a:solidFill>
                  <a:srgbClr val="000000"/>
                </a:solidFill>
              </a:rPr>
              <a:t>Screened 3,279 patients</a:t>
            </a:r>
            <a:endParaRPr lang="en-CA" sz="2400" dirty="0">
              <a:ln>
                <a:solidFill>
                  <a:srgbClr val="808080"/>
                </a:solidFill>
              </a:ln>
              <a:solidFill>
                <a:srgbClr val="000000"/>
              </a:solidFill>
            </a:endParaRPr>
          </a:p>
        </p:txBody>
      </p:sp>
      <p:sp>
        <p:nvSpPr>
          <p:cNvPr id="6" name="TextBox 5"/>
          <p:cNvSpPr txBox="1"/>
          <p:nvPr/>
        </p:nvSpPr>
        <p:spPr bwMode="auto">
          <a:xfrm>
            <a:off x="958850" y="2166473"/>
            <a:ext cx="7499350" cy="461665"/>
          </a:xfrm>
          <a:prstGeom prst="rect">
            <a:avLst/>
          </a:prstGeom>
          <a:noFill/>
          <a:ln w="12700">
            <a:solidFill>
              <a:schemeClr val="tx2"/>
            </a:solidFill>
          </a:ln>
        </p:spPr>
        <p:txBody>
          <a:bodyPr wrap="square">
            <a:spAutoFit/>
          </a:bodyPr>
          <a:lstStyle/>
          <a:p>
            <a:pPr algn="ctr" fontAlgn="base">
              <a:spcBef>
                <a:spcPct val="0"/>
              </a:spcBef>
              <a:spcAft>
                <a:spcPct val="0"/>
              </a:spcAft>
              <a:defRPr/>
            </a:pPr>
            <a:r>
              <a:rPr lang="en-CA" sz="2400" dirty="0" smtClean="0">
                <a:ln>
                  <a:solidFill>
                    <a:srgbClr val="808080"/>
                  </a:solidFill>
                </a:ln>
                <a:solidFill>
                  <a:srgbClr val="001B3A"/>
                </a:solidFill>
              </a:rPr>
              <a:t>Total </a:t>
            </a:r>
            <a:r>
              <a:rPr lang="en-CA" sz="2400" i="1" dirty="0" smtClean="0">
                <a:ln>
                  <a:solidFill>
                    <a:srgbClr val="808080"/>
                  </a:solidFill>
                </a:ln>
                <a:solidFill>
                  <a:srgbClr val="001B3A"/>
                </a:solidFill>
              </a:rPr>
              <a:t>FLT3</a:t>
            </a:r>
            <a:r>
              <a:rPr lang="en-CA" sz="2400" dirty="0" smtClean="0">
                <a:ln>
                  <a:solidFill>
                    <a:srgbClr val="808080"/>
                  </a:solidFill>
                </a:ln>
                <a:solidFill>
                  <a:srgbClr val="001B3A"/>
                </a:solidFill>
              </a:rPr>
              <a:t>(+): N=887 (27% of screened)</a:t>
            </a:r>
            <a:endParaRPr lang="en-CA" sz="2400" dirty="0">
              <a:ln>
                <a:solidFill>
                  <a:srgbClr val="808080"/>
                </a:solidFill>
              </a:ln>
              <a:solidFill>
                <a:srgbClr val="001B3A"/>
              </a:solidFill>
            </a:endParaRPr>
          </a:p>
        </p:txBody>
      </p:sp>
      <p:sp>
        <p:nvSpPr>
          <p:cNvPr id="7" name="TextBox 6"/>
          <p:cNvSpPr txBox="1"/>
          <p:nvPr/>
        </p:nvSpPr>
        <p:spPr bwMode="auto">
          <a:xfrm>
            <a:off x="958850" y="2847867"/>
            <a:ext cx="7499349" cy="461665"/>
          </a:xfrm>
          <a:prstGeom prst="rect">
            <a:avLst/>
          </a:prstGeom>
          <a:noFill/>
          <a:ln w="12700">
            <a:solidFill>
              <a:schemeClr val="tx2"/>
            </a:solidFill>
          </a:ln>
        </p:spPr>
        <p:txBody>
          <a:bodyPr wrap="square">
            <a:spAutoFit/>
          </a:bodyPr>
          <a:lstStyle/>
          <a:p>
            <a:pPr algn="ctr" fontAlgn="base">
              <a:spcBef>
                <a:spcPct val="0"/>
              </a:spcBef>
              <a:spcAft>
                <a:spcPct val="0"/>
              </a:spcAft>
              <a:defRPr/>
            </a:pPr>
            <a:r>
              <a:rPr lang="en-CA" sz="2400" dirty="0" smtClean="0">
                <a:ln>
                  <a:solidFill>
                    <a:srgbClr val="808080"/>
                  </a:solidFill>
                </a:ln>
                <a:solidFill>
                  <a:srgbClr val="001B3A"/>
                </a:solidFill>
              </a:rPr>
              <a:t>Total randomized: N=717 (81% of </a:t>
            </a:r>
            <a:r>
              <a:rPr lang="en-CA" sz="2400" i="1" dirty="0" smtClean="0">
                <a:ln>
                  <a:solidFill>
                    <a:srgbClr val="808080"/>
                  </a:solidFill>
                </a:ln>
                <a:solidFill>
                  <a:srgbClr val="001B3A"/>
                </a:solidFill>
              </a:rPr>
              <a:t>FLT3</a:t>
            </a:r>
            <a:r>
              <a:rPr lang="en-CA" sz="2400" dirty="0" smtClean="0">
                <a:ln>
                  <a:solidFill>
                    <a:srgbClr val="808080"/>
                  </a:solidFill>
                </a:ln>
                <a:solidFill>
                  <a:srgbClr val="001B3A"/>
                </a:solidFill>
              </a:rPr>
              <a:t>(+))</a:t>
            </a:r>
            <a:endParaRPr lang="en-CA" sz="2400" dirty="0">
              <a:ln>
                <a:solidFill>
                  <a:srgbClr val="808080"/>
                </a:solidFill>
              </a:ln>
              <a:solidFill>
                <a:srgbClr val="001B3A"/>
              </a:solidFill>
            </a:endParaRPr>
          </a:p>
        </p:txBody>
      </p:sp>
      <p:sp>
        <p:nvSpPr>
          <p:cNvPr id="8" name="TextBox 7"/>
          <p:cNvSpPr txBox="1"/>
          <p:nvPr/>
        </p:nvSpPr>
        <p:spPr bwMode="auto">
          <a:xfrm>
            <a:off x="476251" y="3733800"/>
            <a:ext cx="3924299" cy="430887"/>
          </a:xfrm>
          <a:prstGeom prst="rect">
            <a:avLst/>
          </a:prstGeom>
          <a:solidFill>
            <a:srgbClr val="0000FF"/>
          </a:solidFill>
          <a:ln w="12700">
            <a:solidFill>
              <a:schemeClr val="tx2"/>
            </a:solidFill>
          </a:ln>
        </p:spPr>
        <p:txBody>
          <a:bodyPr wrap="square">
            <a:spAutoFit/>
          </a:bodyPr>
          <a:lstStyle/>
          <a:p>
            <a:pPr algn="ctr" fontAlgn="base">
              <a:spcBef>
                <a:spcPct val="0"/>
              </a:spcBef>
              <a:spcAft>
                <a:spcPct val="0"/>
              </a:spcAft>
              <a:defRPr/>
            </a:pPr>
            <a:r>
              <a:rPr lang="en-CA" sz="2200" b="1" dirty="0" smtClean="0">
                <a:ln>
                  <a:solidFill>
                    <a:srgbClr val="808080"/>
                  </a:solidFill>
                </a:ln>
                <a:solidFill>
                  <a:srgbClr val="FFFFFF"/>
                </a:solidFill>
              </a:rPr>
              <a:t>Midostaurin</a:t>
            </a:r>
            <a:r>
              <a:rPr lang="en-CA" sz="2200" dirty="0" smtClean="0">
                <a:ln>
                  <a:solidFill>
                    <a:srgbClr val="808080"/>
                  </a:solidFill>
                </a:ln>
                <a:solidFill>
                  <a:srgbClr val="FFFFFF"/>
                </a:solidFill>
              </a:rPr>
              <a:t> </a:t>
            </a:r>
            <a:r>
              <a:rPr lang="en-CA" sz="2200" b="1" dirty="0" smtClean="0">
                <a:ln>
                  <a:solidFill>
                    <a:srgbClr val="808080"/>
                  </a:solidFill>
                </a:ln>
                <a:solidFill>
                  <a:srgbClr val="FFFFFF"/>
                </a:solidFill>
              </a:rPr>
              <a:t>(MIDO) N=360</a:t>
            </a:r>
            <a:endParaRPr lang="en-CA" sz="2200" b="1" dirty="0">
              <a:ln>
                <a:solidFill>
                  <a:srgbClr val="808080"/>
                </a:solidFill>
              </a:ln>
              <a:solidFill>
                <a:srgbClr val="FFFFFF"/>
              </a:solidFill>
            </a:endParaRPr>
          </a:p>
        </p:txBody>
      </p:sp>
      <p:sp>
        <p:nvSpPr>
          <p:cNvPr id="9" name="TextBox 8"/>
          <p:cNvSpPr txBox="1"/>
          <p:nvPr/>
        </p:nvSpPr>
        <p:spPr bwMode="auto">
          <a:xfrm>
            <a:off x="4984751" y="3733800"/>
            <a:ext cx="3244849" cy="430887"/>
          </a:xfrm>
          <a:prstGeom prst="rect">
            <a:avLst/>
          </a:prstGeom>
          <a:solidFill>
            <a:srgbClr val="C00000"/>
          </a:solidFill>
          <a:ln w="12700">
            <a:solidFill>
              <a:schemeClr val="tx2"/>
            </a:solidFill>
          </a:ln>
        </p:spPr>
        <p:txBody>
          <a:bodyPr wrap="square">
            <a:spAutoFit/>
          </a:bodyPr>
          <a:lstStyle/>
          <a:p>
            <a:pPr algn="ctr" fontAlgn="base">
              <a:spcBef>
                <a:spcPct val="0"/>
              </a:spcBef>
              <a:spcAft>
                <a:spcPct val="0"/>
              </a:spcAft>
              <a:defRPr/>
            </a:pPr>
            <a:r>
              <a:rPr lang="en-CA" sz="2200" b="1" dirty="0">
                <a:ln>
                  <a:solidFill>
                    <a:srgbClr val="808080"/>
                  </a:solidFill>
                </a:ln>
                <a:solidFill>
                  <a:srgbClr val="FFFFFF"/>
                </a:solidFill>
              </a:rPr>
              <a:t>Placebo</a:t>
            </a:r>
            <a:r>
              <a:rPr lang="en-CA" sz="2200" dirty="0">
                <a:ln>
                  <a:solidFill>
                    <a:srgbClr val="808080"/>
                  </a:solidFill>
                </a:ln>
                <a:solidFill>
                  <a:srgbClr val="FFFFFF"/>
                </a:solidFill>
              </a:rPr>
              <a:t> </a:t>
            </a:r>
            <a:r>
              <a:rPr lang="en-CA" sz="2200" b="1" dirty="0" smtClean="0">
                <a:ln>
                  <a:solidFill>
                    <a:srgbClr val="808080"/>
                  </a:solidFill>
                </a:ln>
                <a:solidFill>
                  <a:srgbClr val="FFFFFF"/>
                </a:solidFill>
              </a:rPr>
              <a:t>(PBO) N=357</a:t>
            </a:r>
            <a:endParaRPr lang="en-CA" sz="2200" b="1" dirty="0">
              <a:ln>
                <a:solidFill>
                  <a:srgbClr val="808080"/>
                </a:solidFill>
              </a:ln>
              <a:solidFill>
                <a:srgbClr val="FFFFFF"/>
              </a:solidFill>
            </a:endParaRPr>
          </a:p>
        </p:txBody>
      </p:sp>
      <p:cxnSp>
        <p:nvCxnSpPr>
          <p:cNvPr id="10" name="Elbow Connector 9"/>
          <p:cNvCxnSpPr>
            <a:stCxn id="7" idx="2"/>
            <a:endCxn id="9" idx="0"/>
          </p:cNvCxnSpPr>
          <p:nvPr/>
        </p:nvCxnSpPr>
        <p:spPr>
          <a:xfrm rot="16200000" flipH="1">
            <a:off x="5445716" y="2572340"/>
            <a:ext cx="424268" cy="1898651"/>
          </a:xfrm>
          <a:prstGeom prst="bentConnector3">
            <a:avLst>
              <a:gd name="adj1" fmla="val 50000"/>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5" idx="2"/>
            <a:endCxn id="6" idx="0"/>
          </p:cNvCxnSpPr>
          <p:nvPr/>
        </p:nvCxnSpPr>
        <p:spPr bwMode="auto">
          <a:xfrm>
            <a:off x="4708525" y="1973997"/>
            <a:ext cx="0" cy="192476"/>
          </a:xfrm>
          <a:prstGeom prst="straightConnector1">
            <a:avLst/>
          </a:prstGeom>
          <a:solidFill>
            <a:srgbClr val="00FFFF"/>
          </a:solidFill>
          <a:ln w="28575" cap="flat" cmpd="sng" algn="ctr">
            <a:solidFill>
              <a:schemeClr val="tx2"/>
            </a:solidFill>
            <a:prstDash val="solid"/>
            <a:round/>
            <a:headEnd type="none" w="med" len="med"/>
            <a:tailEnd type="none"/>
          </a:ln>
          <a:effectLst/>
        </p:spPr>
      </p:cxnSp>
      <p:cxnSp>
        <p:nvCxnSpPr>
          <p:cNvPr id="12" name="Straight Arrow Connector 11"/>
          <p:cNvCxnSpPr>
            <a:stCxn id="6" idx="2"/>
            <a:endCxn id="7" idx="0"/>
          </p:cNvCxnSpPr>
          <p:nvPr/>
        </p:nvCxnSpPr>
        <p:spPr bwMode="auto">
          <a:xfrm>
            <a:off x="4708525" y="2628138"/>
            <a:ext cx="0" cy="219729"/>
          </a:xfrm>
          <a:prstGeom prst="straightConnector1">
            <a:avLst/>
          </a:prstGeom>
          <a:solidFill>
            <a:srgbClr val="00FFFF"/>
          </a:solidFill>
          <a:ln w="28575" cap="flat" cmpd="sng" algn="ctr">
            <a:solidFill>
              <a:schemeClr val="tx2"/>
            </a:solidFill>
            <a:prstDash val="solid"/>
            <a:round/>
            <a:headEnd type="none" w="med" len="med"/>
            <a:tailEnd type="none"/>
          </a:ln>
          <a:effectLst/>
        </p:spPr>
      </p:cxnSp>
      <p:sp>
        <p:nvSpPr>
          <p:cNvPr id="34" name="TextBox 33"/>
          <p:cNvSpPr txBox="1"/>
          <p:nvPr/>
        </p:nvSpPr>
        <p:spPr bwMode="auto">
          <a:xfrm>
            <a:off x="476250" y="4293513"/>
            <a:ext cx="3924299" cy="430887"/>
          </a:xfrm>
          <a:prstGeom prst="rect">
            <a:avLst/>
          </a:prstGeom>
          <a:solidFill>
            <a:srgbClr val="0000FF"/>
          </a:solidFill>
          <a:ln w="12700">
            <a:solidFill>
              <a:schemeClr val="tx2"/>
            </a:solidFill>
          </a:ln>
        </p:spPr>
        <p:txBody>
          <a:bodyPr wrap="square">
            <a:spAutoFit/>
          </a:bodyPr>
          <a:lstStyle/>
          <a:p>
            <a:pPr algn="ctr" fontAlgn="base">
              <a:spcBef>
                <a:spcPct val="0"/>
              </a:spcBef>
              <a:spcAft>
                <a:spcPct val="0"/>
              </a:spcAft>
              <a:defRPr/>
            </a:pPr>
            <a:r>
              <a:rPr lang="en-CA" sz="2200" b="1" dirty="0" smtClean="0">
                <a:ln>
                  <a:solidFill>
                    <a:srgbClr val="808080"/>
                  </a:solidFill>
                </a:ln>
                <a:solidFill>
                  <a:srgbClr val="FFFFFF"/>
                </a:solidFill>
              </a:rPr>
              <a:t>Induction 1 N=355</a:t>
            </a:r>
            <a:endParaRPr lang="en-CA" sz="2200" b="1" dirty="0">
              <a:ln>
                <a:solidFill>
                  <a:srgbClr val="808080"/>
                </a:solidFill>
              </a:ln>
              <a:solidFill>
                <a:srgbClr val="FFFFFF"/>
              </a:solidFill>
            </a:endParaRPr>
          </a:p>
        </p:txBody>
      </p:sp>
      <p:sp>
        <p:nvSpPr>
          <p:cNvPr id="35" name="TextBox 34"/>
          <p:cNvSpPr txBox="1"/>
          <p:nvPr/>
        </p:nvSpPr>
        <p:spPr bwMode="auto">
          <a:xfrm>
            <a:off x="4984751" y="4293513"/>
            <a:ext cx="3244848" cy="430887"/>
          </a:xfrm>
          <a:prstGeom prst="rect">
            <a:avLst/>
          </a:prstGeom>
          <a:solidFill>
            <a:srgbClr val="C00000"/>
          </a:solidFill>
          <a:ln w="12700">
            <a:solidFill>
              <a:schemeClr val="tx2"/>
            </a:solidFill>
          </a:ln>
        </p:spPr>
        <p:txBody>
          <a:bodyPr wrap="square">
            <a:spAutoFit/>
          </a:bodyPr>
          <a:lstStyle/>
          <a:p>
            <a:pPr algn="ctr" fontAlgn="base">
              <a:spcBef>
                <a:spcPct val="0"/>
              </a:spcBef>
              <a:spcAft>
                <a:spcPct val="0"/>
              </a:spcAft>
              <a:defRPr/>
            </a:pPr>
            <a:r>
              <a:rPr lang="en-CA" sz="2200" b="1" dirty="0" smtClean="0">
                <a:ln>
                  <a:solidFill>
                    <a:srgbClr val="808080"/>
                  </a:solidFill>
                </a:ln>
                <a:solidFill>
                  <a:srgbClr val="FFFFFF"/>
                </a:solidFill>
              </a:rPr>
              <a:t>Induction 1 N=354</a:t>
            </a:r>
            <a:endParaRPr lang="en-CA" sz="2200" b="1" dirty="0">
              <a:ln>
                <a:solidFill>
                  <a:srgbClr val="808080"/>
                </a:solidFill>
              </a:ln>
              <a:solidFill>
                <a:srgbClr val="FFFFFF"/>
              </a:solidFill>
            </a:endParaRPr>
          </a:p>
        </p:txBody>
      </p:sp>
      <p:sp>
        <p:nvSpPr>
          <p:cNvPr id="38" name="TextBox 37"/>
          <p:cNvSpPr txBox="1"/>
          <p:nvPr/>
        </p:nvSpPr>
        <p:spPr bwMode="auto">
          <a:xfrm>
            <a:off x="476250" y="5454038"/>
            <a:ext cx="3924299" cy="430887"/>
          </a:xfrm>
          <a:prstGeom prst="rect">
            <a:avLst/>
          </a:prstGeom>
          <a:solidFill>
            <a:srgbClr val="0000FF"/>
          </a:solidFill>
          <a:ln w="12700">
            <a:solidFill>
              <a:schemeClr val="tx2"/>
            </a:solidFill>
          </a:ln>
        </p:spPr>
        <p:txBody>
          <a:bodyPr wrap="square">
            <a:spAutoFit/>
          </a:bodyPr>
          <a:lstStyle/>
          <a:p>
            <a:pPr algn="ctr" fontAlgn="base">
              <a:spcBef>
                <a:spcPct val="0"/>
              </a:spcBef>
              <a:spcAft>
                <a:spcPct val="0"/>
              </a:spcAft>
              <a:defRPr/>
            </a:pPr>
            <a:r>
              <a:rPr lang="en-CA" sz="2200" b="1" dirty="0" smtClean="0">
                <a:ln>
                  <a:solidFill>
                    <a:srgbClr val="808080"/>
                  </a:solidFill>
                </a:ln>
                <a:solidFill>
                  <a:srgbClr val="FFFFFF"/>
                </a:solidFill>
              </a:rPr>
              <a:t>Consolidation N=231</a:t>
            </a:r>
            <a:endParaRPr lang="en-CA" sz="2200" b="1" dirty="0">
              <a:ln>
                <a:solidFill>
                  <a:srgbClr val="808080"/>
                </a:solidFill>
              </a:ln>
              <a:solidFill>
                <a:srgbClr val="FFFFFF"/>
              </a:solidFill>
            </a:endParaRPr>
          </a:p>
        </p:txBody>
      </p:sp>
      <p:sp>
        <p:nvSpPr>
          <p:cNvPr id="39" name="TextBox 38"/>
          <p:cNvSpPr txBox="1"/>
          <p:nvPr/>
        </p:nvSpPr>
        <p:spPr bwMode="auto">
          <a:xfrm>
            <a:off x="476251" y="6010365"/>
            <a:ext cx="3924298" cy="430887"/>
          </a:xfrm>
          <a:prstGeom prst="rect">
            <a:avLst/>
          </a:prstGeom>
          <a:solidFill>
            <a:srgbClr val="0000FF"/>
          </a:solidFill>
          <a:ln w="12700">
            <a:solidFill>
              <a:schemeClr val="tx2"/>
            </a:solidFill>
          </a:ln>
        </p:spPr>
        <p:txBody>
          <a:bodyPr wrap="square">
            <a:spAutoFit/>
          </a:bodyPr>
          <a:lstStyle/>
          <a:p>
            <a:pPr algn="ctr" fontAlgn="base">
              <a:spcBef>
                <a:spcPct val="0"/>
              </a:spcBef>
              <a:spcAft>
                <a:spcPct val="0"/>
              </a:spcAft>
              <a:defRPr/>
            </a:pPr>
            <a:r>
              <a:rPr lang="en-CA" sz="2200" b="1" dirty="0" smtClean="0">
                <a:ln>
                  <a:solidFill>
                    <a:srgbClr val="808080"/>
                  </a:solidFill>
                </a:ln>
                <a:solidFill>
                  <a:srgbClr val="FFFFFF"/>
                </a:solidFill>
              </a:rPr>
              <a:t>Maintenance N=120</a:t>
            </a:r>
            <a:endParaRPr lang="en-CA" sz="2200" b="1" dirty="0">
              <a:ln>
                <a:solidFill>
                  <a:srgbClr val="808080"/>
                </a:solidFill>
              </a:ln>
              <a:solidFill>
                <a:srgbClr val="FFFFFF"/>
              </a:solidFill>
            </a:endParaRPr>
          </a:p>
        </p:txBody>
      </p:sp>
      <p:sp>
        <p:nvSpPr>
          <p:cNvPr id="40" name="TextBox 39"/>
          <p:cNvSpPr txBox="1"/>
          <p:nvPr/>
        </p:nvSpPr>
        <p:spPr bwMode="auto">
          <a:xfrm>
            <a:off x="4984751" y="5454038"/>
            <a:ext cx="3244848" cy="430887"/>
          </a:xfrm>
          <a:prstGeom prst="rect">
            <a:avLst/>
          </a:prstGeom>
          <a:solidFill>
            <a:srgbClr val="C00000"/>
          </a:solidFill>
          <a:ln w="12700">
            <a:solidFill>
              <a:schemeClr val="tx2"/>
            </a:solidFill>
          </a:ln>
        </p:spPr>
        <p:txBody>
          <a:bodyPr wrap="square">
            <a:spAutoFit/>
          </a:bodyPr>
          <a:lstStyle/>
          <a:p>
            <a:pPr algn="ctr" fontAlgn="base">
              <a:spcBef>
                <a:spcPct val="0"/>
              </a:spcBef>
              <a:spcAft>
                <a:spcPct val="0"/>
              </a:spcAft>
              <a:defRPr/>
            </a:pPr>
            <a:r>
              <a:rPr lang="en-CA" sz="2200" b="1" dirty="0" smtClean="0">
                <a:ln>
                  <a:solidFill>
                    <a:srgbClr val="808080"/>
                  </a:solidFill>
                </a:ln>
                <a:solidFill>
                  <a:srgbClr val="FFFFFF"/>
                </a:solidFill>
              </a:rPr>
              <a:t>Consolidation N=210</a:t>
            </a:r>
            <a:endParaRPr lang="en-CA" sz="2200" b="1" dirty="0">
              <a:ln>
                <a:solidFill>
                  <a:srgbClr val="808080"/>
                </a:solidFill>
              </a:ln>
              <a:solidFill>
                <a:srgbClr val="FFFFFF"/>
              </a:solidFill>
            </a:endParaRPr>
          </a:p>
        </p:txBody>
      </p:sp>
      <p:sp>
        <p:nvSpPr>
          <p:cNvPr id="41" name="TextBox 40"/>
          <p:cNvSpPr txBox="1"/>
          <p:nvPr/>
        </p:nvSpPr>
        <p:spPr bwMode="auto">
          <a:xfrm>
            <a:off x="4984751" y="6008018"/>
            <a:ext cx="3244848" cy="430887"/>
          </a:xfrm>
          <a:prstGeom prst="rect">
            <a:avLst/>
          </a:prstGeom>
          <a:solidFill>
            <a:srgbClr val="C00000"/>
          </a:solidFill>
          <a:ln w="12700">
            <a:solidFill>
              <a:schemeClr val="tx2"/>
            </a:solidFill>
          </a:ln>
        </p:spPr>
        <p:txBody>
          <a:bodyPr wrap="square">
            <a:spAutoFit/>
          </a:bodyPr>
          <a:lstStyle/>
          <a:p>
            <a:pPr algn="ctr" fontAlgn="base">
              <a:spcBef>
                <a:spcPct val="0"/>
              </a:spcBef>
              <a:spcAft>
                <a:spcPct val="0"/>
              </a:spcAft>
              <a:defRPr/>
            </a:pPr>
            <a:r>
              <a:rPr lang="en-CA" sz="2200" b="1" dirty="0" smtClean="0">
                <a:ln>
                  <a:solidFill>
                    <a:srgbClr val="808080"/>
                  </a:solidFill>
                </a:ln>
                <a:solidFill>
                  <a:srgbClr val="FFFFFF"/>
                </a:solidFill>
              </a:rPr>
              <a:t>Maintenance N=85</a:t>
            </a:r>
            <a:endParaRPr lang="en-CA" sz="2200" b="1" dirty="0">
              <a:ln>
                <a:solidFill>
                  <a:srgbClr val="808080"/>
                </a:solidFill>
              </a:ln>
              <a:solidFill>
                <a:srgbClr val="FFFFFF"/>
              </a:solidFill>
            </a:endParaRPr>
          </a:p>
        </p:txBody>
      </p:sp>
      <p:cxnSp>
        <p:nvCxnSpPr>
          <p:cNvPr id="174083" name="Straight Connector 174082"/>
          <p:cNvCxnSpPr>
            <a:stCxn id="8" idx="2"/>
            <a:endCxn id="34" idx="0"/>
          </p:cNvCxnSpPr>
          <p:nvPr/>
        </p:nvCxnSpPr>
        <p:spPr bwMode="auto">
          <a:xfrm flipH="1">
            <a:off x="2438400" y="4164687"/>
            <a:ext cx="1" cy="128826"/>
          </a:xfrm>
          <a:prstGeom prst="line">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4092" name="Straight Connector 174091"/>
          <p:cNvCxnSpPr>
            <a:stCxn id="38" idx="2"/>
            <a:endCxn id="39" idx="0"/>
          </p:cNvCxnSpPr>
          <p:nvPr/>
        </p:nvCxnSpPr>
        <p:spPr bwMode="auto">
          <a:xfrm>
            <a:off x="2438400" y="5884925"/>
            <a:ext cx="0" cy="125440"/>
          </a:xfrm>
          <a:prstGeom prst="line">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4099" name="Straight Connector 174098"/>
          <p:cNvCxnSpPr/>
          <p:nvPr/>
        </p:nvCxnSpPr>
        <p:spPr bwMode="auto">
          <a:xfrm flipH="1">
            <a:off x="6607175" y="4164687"/>
            <a:ext cx="1" cy="128826"/>
          </a:xfrm>
          <a:prstGeom prst="line">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4107" name="Straight Connector 174106"/>
          <p:cNvCxnSpPr/>
          <p:nvPr/>
        </p:nvCxnSpPr>
        <p:spPr bwMode="auto">
          <a:xfrm>
            <a:off x="6607175" y="5884925"/>
            <a:ext cx="0" cy="123093"/>
          </a:xfrm>
          <a:prstGeom prst="line">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Elbow Connector 54"/>
          <p:cNvCxnSpPr>
            <a:stCxn id="7" idx="2"/>
            <a:endCxn id="8" idx="0"/>
          </p:cNvCxnSpPr>
          <p:nvPr/>
        </p:nvCxnSpPr>
        <p:spPr bwMode="auto">
          <a:xfrm rot="5400000">
            <a:off x="3361329" y="2386604"/>
            <a:ext cx="424268" cy="2270124"/>
          </a:xfrm>
          <a:prstGeom prst="bentConnector3">
            <a:avLst/>
          </a:prstGeom>
          <a:ln>
            <a:solidFill>
              <a:schemeClr val="tx2"/>
            </a:solidFill>
            <a:headEnd type="none" w="med" len="med"/>
            <a:tailEnd type="arrow" w="med" len="med"/>
          </a:ln>
          <a:extLst/>
        </p:spPr>
        <p:style>
          <a:lnRef idx="2">
            <a:schemeClr val="accent6"/>
          </a:lnRef>
          <a:fillRef idx="0">
            <a:schemeClr val="accent6"/>
          </a:fillRef>
          <a:effectRef idx="1">
            <a:schemeClr val="accent6"/>
          </a:effectRef>
          <a:fontRef idx="minor">
            <a:schemeClr val="tx1"/>
          </a:fontRef>
        </p:style>
      </p:cxnSp>
      <p:sp>
        <p:nvSpPr>
          <p:cNvPr id="30" name="TextBox 29"/>
          <p:cNvSpPr txBox="1"/>
          <p:nvPr/>
        </p:nvSpPr>
        <p:spPr bwMode="auto">
          <a:xfrm>
            <a:off x="1066800" y="4876800"/>
            <a:ext cx="2739656" cy="430887"/>
          </a:xfrm>
          <a:prstGeom prst="rect">
            <a:avLst/>
          </a:prstGeom>
          <a:solidFill>
            <a:srgbClr val="0000FF"/>
          </a:solidFill>
          <a:ln w="12700">
            <a:solidFill>
              <a:schemeClr val="tx2"/>
            </a:solidFill>
          </a:ln>
        </p:spPr>
        <p:txBody>
          <a:bodyPr wrap="square">
            <a:spAutoFit/>
          </a:bodyPr>
          <a:lstStyle/>
          <a:p>
            <a:pPr algn="ctr" fontAlgn="base">
              <a:spcBef>
                <a:spcPct val="0"/>
              </a:spcBef>
              <a:spcAft>
                <a:spcPct val="0"/>
              </a:spcAft>
              <a:defRPr/>
            </a:pPr>
            <a:r>
              <a:rPr lang="en-CA" sz="2200" b="1" dirty="0" smtClean="0">
                <a:ln>
                  <a:solidFill>
                    <a:srgbClr val="808080"/>
                  </a:solidFill>
                </a:ln>
                <a:solidFill>
                  <a:srgbClr val="FFFFFF"/>
                </a:solidFill>
              </a:rPr>
              <a:t>Induction 2 N=81</a:t>
            </a:r>
            <a:endParaRPr lang="en-CA" sz="2200" b="1" dirty="0">
              <a:ln>
                <a:solidFill>
                  <a:srgbClr val="808080"/>
                </a:solidFill>
              </a:ln>
              <a:solidFill>
                <a:srgbClr val="FFFFFF"/>
              </a:solidFill>
            </a:endParaRPr>
          </a:p>
        </p:txBody>
      </p:sp>
      <p:sp>
        <p:nvSpPr>
          <p:cNvPr id="36" name="TextBox 35"/>
          <p:cNvSpPr txBox="1"/>
          <p:nvPr/>
        </p:nvSpPr>
        <p:spPr bwMode="auto">
          <a:xfrm>
            <a:off x="5235575" y="4876800"/>
            <a:ext cx="2743200" cy="430887"/>
          </a:xfrm>
          <a:prstGeom prst="rect">
            <a:avLst/>
          </a:prstGeom>
          <a:solidFill>
            <a:srgbClr val="C00000"/>
          </a:solidFill>
          <a:ln w="12700">
            <a:solidFill>
              <a:schemeClr val="tx2"/>
            </a:solidFill>
          </a:ln>
        </p:spPr>
        <p:txBody>
          <a:bodyPr wrap="square">
            <a:spAutoFit/>
          </a:bodyPr>
          <a:lstStyle/>
          <a:p>
            <a:pPr algn="ctr" fontAlgn="base">
              <a:spcBef>
                <a:spcPct val="0"/>
              </a:spcBef>
              <a:spcAft>
                <a:spcPct val="0"/>
              </a:spcAft>
              <a:defRPr/>
            </a:pPr>
            <a:r>
              <a:rPr lang="en-CA" sz="2200" b="1" dirty="0" smtClean="0">
                <a:ln>
                  <a:solidFill>
                    <a:srgbClr val="808080"/>
                  </a:solidFill>
                </a:ln>
                <a:solidFill>
                  <a:srgbClr val="FFFFFF"/>
                </a:solidFill>
              </a:rPr>
              <a:t>Induction 2 N=101</a:t>
            </a:r>
            <a:endParaRPr lang="en-CA" sz="2200" b="1" dirty="0">
              <a:ln>
                <a:solidFill>
                  <a:srgbClr val="808080"/>
                </a:solidFill>
              </a:ln>
              <a:solidFill>
                <a:srgbClr val="FFFFFF"/>
              </a:solidFill>
            </a:endParaRPr>
          </a:p>
        </p:txBody>
      </p:sp>
      <p:cxnSp>
        <p:nvCxnSpPr>
          <p:cNvPr id="24" name="Straight Connector 23"/>
          <p:cNvCxnSpPr/>
          <p:nvPr/>
        </p:nvCxnSpPr>
        <p:spPr bwMode="auto">
          <a:xfrm>
            <a:off x="6607175" y="4724400"/>
            <a:ext cx="0" cy="152400"/>
          </a:xfrm>
          <a:prstGeom prst="line">
            <a:avLst/>
          </a:prstGeom>
          <a:ln w="28575">
            <a:solidFill>
              <a:schemeClr val="tx2"/>
            </a:solidFill>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bwMode="auto">
          <a:xfrm>
            <a:off x="6607175" y="5307687"/>
            <a:ext cx="0" cy="146351"/>
          </a:xfrm>
          <a:prstGeom prst="line">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a:stCxn id="34" idx="2"/>
            <a:endCxn id="30" idx="0"/>
          </p:cNvCxnSpPr>
          <p:nvPr/>
        </p:nvCxnSpPr>
        <p:spPr bwMode="auto">
          <a:xfrm flipH="1">
            <a:off x="2436628" y="4724400"/>
            <a:ext cx="1772" cy="152400"/>
          </a:xfrm>
          <a:prstGeom prst="line">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4080" name="Straight Connector 174079"/>
          <p:cNvCxnSpPr>
            <a:stCxn id="30" idx="2"/>
            <a:endCxn id="38" idx="0"/>
          </p:cNvCxnSpPr>
          <p:nvPr/>
        </p:nvCxnSpPr>
        <p:spPr bwMode="auto">
          <a:xfrm>
            <a:off x="2436628" y="5307687"/>
            <a:ext cx="1772" cy="146351"/>
          </a:xfrm>
          <a:prstGeom prst="line">
            <a:avLst/>
          </a:prstGeom>
          <a:noFill/>
          <a:ln w="2857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9" name="Slide Number Placeholder 26"/>
          <p:cNvSpPr txBox="1">
            <a:spLocks/>
          </p:cNvSpPr>
          <p:nvPr/>
        </p:nvSpPr>
        <p:spPr>
          <a:xfrm>
            <a:off x="8743965" y="6541517"/>
            <a:ext cx="400035" cy="247031"/>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E66AA3EA-0569-43EF-BBA3-83FDB109D582}" type="slidenum">
              <a:rPr lang="en-US" sz="1400" b="1" smtClean="0">
                <a:solidFill>
                  <a:srgbClr val="808080"/>
                </a:solidFill>
              </a:rPr>
              <a:pPr/>
              <a:t>18</a:t>
            </a:fld>
            <a:endParaRPr lang="en-US" sz="1400" b="1" dirty="0" smtClean="0">
              <a:solidFill>
                <a:srgbClr val="808080"/>
              </a:solidFill>
            </a:endParaRPr>
          </a:p>
        </p:txBody>
      </p:sp>
    </p:spTree>
    <p:extLst>
      <p:ext uri="{BB962C8B-B14F-4D97-AF65-F5344CB8AC3E}">
        <p14:creationId xmlns:p14="http://schemas.microsoft.com/office/powerpoint/2010/main" val="1298964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543800" cy="990600"/>
          </a:xfrm>
        </p:spPr>
        <p:txBody>
          <a:bodyPr/>
          <a:lstStyle/>
          <a:p>
            <a:pPr algn="ctr"/>
            <a:r>
              <a:rPr lang="en-US" sz="3600" dirty="0" smtClean="0">
                <a:solidFill>
                  <a:srgbClr val="2B52BF"/>
                </a:solidFill>
              </a:rPr>
              <a:t>Revised Analysis Plan</a:t>
            </a:r>
            <a:endParaRPr lang="en-US" sz="3600" dirty="0">
              <a:solidFill>
                <a:srgbClr val="2B52BF"/>
              </a:solidFill>
            </a:endParaRPr>
          </a:p>
        </p:txBody>
      </p:sp>
      <p:sp>
        <p:nvSpPr>
          <p:cNvPr id="3" name="Content Placeholder 2"/>
          <p:cNvSpPr>
            <a:spLocks noGrp="1"/>
          </p:cNvSpPr>
          <p:nvPr>
            <p:ph idx="1"/>
          </p:nvPr>
        </p:nvSpPr>
        <p:spPr>
          <a:xfrm>
            <a:off x="381000" y="914400"/>
            <a:ext cx="8562982" cy="6019800"/>
          </a:xfrm>
        </p:spPr>
        <p:txBody>
          <a:bodyPr/>
          <a:lstStyle/>
          <a:p>
            <a:pPr>
              <a:spcBef>
                <a:spcPts val="500"/>
              </a:spcBef>
              <a:spcAft>
                <a:spcPts val="500"/>
              </a:spcAft>
              <a:buClrTx/>
              <a:tabLst>
                <a:tab pos="4838700" algn="l"/>
                <a:tab pos="5207000" algn="l"/>
              </a:tabLst>
            </a:pPr>
            <a:r>
              <a:rPr lang="en-US" sz="2900" dirty="0" smtClean="0">
                <a:solidFill>
                  <a:schemeClr val="tx2"/>
                </a:solidFill>
              </a:rPr>
              <a:t>Event rate reached a plateau: 6 events 2014, 3 in 2015. </a:t>
            </a:r>
          </a:p>
          <a:p>
            <a:pPr>
              <a:spcBef>
                <a:spcPts val="500"/>
              </a:spcBef>
              <a:spcAft>
                <a:spcPts val="500"/>
              </a:spcAft>
              <a:buClrTx/>
            </a:pPr>
            <a:r>
              <a:rPr lang="en-US" dirty="0" smtClean="0">
                <a:solidFill>
                  <a:schemeClr val="tx2"/>
                </a:solidFill>
              </a:rPr>
              <a:t>509 events predicted to occur in 2025</a:t>
            </a:r>
          </a:p>
          <a:p>
            <a:pPr lvl="1">
              <a:spcBef>
                <a:spcPts val="500"/>
              </a:spcBef>
              <a:spcAft>
                <a:spcPts val="500"/>
              </a:spcAft>
              <a:buClrTx/>
              <a:tabLst>
                <a:tab pos="5740400" algn="l"/>
              </a:tabLst>
            </a:pPr>
            <a:r>
              <a:rPr lang="en-US" sz="2500" dirty="0" smtClean="0">
                <a:solidFill>
                  <a:schemeClr val="tx2"/>
                </a:solidFill>
              </a:rPr>
              <a:t>Higher than expected transplant rate: 25% in CR 1, </a:t>
            </a:r>
            <a:br>
              <a:rPr lang="en-US" sz="2500" dirty="0" smtClean="0">
                <a:solidFill>
                  <a:schemeClr val="tx2"/>
                </a:solidFill>
              </a:rPr>
            </a:br>
            <a:r>
              <a:rPr lang="en-US" sz="2500" dirty="0" smtClean="0">
                <a:solidFill>
                  <a:schemeClr val="tx2"/>
                </a:solidFill>
              </a:rPr>
              <a:t>	57% overall</a:t>
            </a:r>
          </a:p>
          <a:p>
            <a:pPr lvl="1">
              <a:spcBef>
                <a:spcPts val="500"/>
              </a:spcBef>
              <a:spcAft>
                <a:spcPts val="500"/>
              </a:spcAft>
              <a:buClrTx/>
            </a:pPr>
            <a:r>
              <a:rPr lang="en-US" sz="2500" dirty="0" smtClean="0">
                <a:solidFill>
                  <a:schemeClr val="tx2"/>
                </a:solidFill>
              </a:rPr>
              <a:t>increased TKD incidence: 23%</a:t>
            </a:r>
          </a:p>
          <a:p>
            <a:pPr lvl="1">
              <a:spcBef>
                <a:spcPts val="500"/>
              </a:spcBef>
              <a:spcAft>
                <a:spcPts val="500"/>
              </a:spcAft>
              <a:buClrTx/>
              <a:tabLst>
                <a:tab pos="5473700" algn="l"/>
              </a:tabLst>
            </a:pPr>
            <a:r>
              <a:rPr lang="en-US" sz="2500" dirty="0" smtClean="0">
                <a:solidFill>
                  <a:schemeClr val="tx2"/>
                </a:solidFill>
              </a:rPr>
              <a:t>Median follow-up time for survivors: </a:t>
            </a:r>
            <a:r>
              <a:rPr lang="en-US" sz="2400" dirty="0" smtClean="0">
                <a:solidFill>
                  <a:schemeClr val="tx2"/>
                </a:solidFill>
              </a:rPr>
              <a:t>56.7 </a:t>
            </a:r>
            <a:r>
              <a:rPr lang="en-US" sz="2400" dirty="0" err="1" smtClean="0">
                <a:solidFill>
                  <a:schemeClr val="tx2"/>
                </a:solidFill>
              </a:rPr>
              <a:t>mo</a:t>
            </a:r>
            <a:r>
              <a:rPr lang="en-US" sz="2400" dirty="0">
                <a:solidFill>
                  <a:schemeClr val="tx2"/>
                </a:solidFill>
              </a:rPr>
              <a:t> </a:t>
            </a:r>
            <a:r>
              <a:rPr lang="en-US" sz="2400" dirty="0" smtClean="0">
                <a:solidFill>
                  <a:schemeClr val="tx2"/>
                </a:solidFill>
              </a:rPr>
              <a:t>(range: 0.1, 79.2 </a:t>
            </a:r>
            <a:r>
              <a:rPr lang="en-US" sz="2400" dirty="0" err="1" smtClean="0">
                <a:solidFill>
                  <a:schemeClr val="tx2"/>
                </a:solidFill>
              </a:rPr>
              <a:t>mo</a:t>
            </a:r>
            <a:r>
              <a:rPr lang="en-US" sz="2400" dirty="0" smtClean="0">
                <a:solidFill>
                  <a:schemeClr val="tx2"/>
                </a:solidFill>
              </a:rPr>
              <a:t>)</a:t>
            </a:r>
          </a:p>
          <a:p>
            <a:endParaRPr lang="en-US" sz="2400" dirty="0" smtClean="0">
              <a:solidFill>
                <a:schemeClr val="tx2"/>
              </a:solidFill>
            </a:endParaRPr>
          </a:p>
          <a:p>
            <a:r>
              <a:rPr lang="en-US" sz="2400" dirty="0" smtClean="0">
                <a:solidFill>
                  <a:schemeClr val="tx2"/>
                </a:solidFill>
              </a:rPr>
              <a:t>Alliance </a:t>
            </a:r>
            <a:r>
              <a:rPr lang="en-US" sz="2400" dirty="0">
                <a:solidFill>
                  <a:schemeClr val="tx2"/>
                </a:solidFill>
              </a:rPr>
              <a:t>DSMB and CTEP approved the primary analysis of OS to occur with a </a:t>
            </a:r>
            <a:r>
              <a:rPr lang="en-US" sz="2400" dirty="0" smtClean="0">
                <a:solidFill>
                  <a:schemeClr val="tx2"/>
                </a:solidFill>
              </a:rPr>
              <a:t>cut </a:t>
            </a:r>
            <a:r>
              <a:rPr lang="en-US" sz="2400" dirty="0">
                <a:solidFill>
                  <a:schemeClr val="tx2"/>
                </a:solidFill>
              </a:rPr>
              <a:t>off of April 1, 2015 with 357 events</a:t>
            </a:r>
          </a:p>
          <a:p>
            <a:pPr marL="344487" lvl="1" indent="0">
              <a:buNone/>
            </a:pPr>
            <a:endParaRPr lang="en-US" sz="2400" dirty="0" smtClean="0">
              <a:solidFill>
                <a:schemeClr val="tx2"/>
              </a:solidFill>
            </a:endParaRPr>
          </a:p>
          <a:p>
            <a:endParaRPr lang="en-US" sz="2400" dirty="0"/>
          </a:p>
        </p:txBody>
      </p:sp>
      <p:sp>
        <p:nvSpPr>
          <p:cNvPr id="4" name="Slide Number Placeholder 26"/>
          <p:cNvSpPr txBox="1">
            <a:spLocks/>
          </p:cNvSpPr>
          <p:nvPr/>
        </p:nvSpPr>
        <p:spPr>
          <a:xfrm>
            <a:off x="8743965" y="6541517"/>
            <a:ext cx="400035" cy="247031"/>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E66AA3EA-0569-43EF-BBA3-83FDB109D582}" type="slidenum">
              <a:rPr lang="en-US" sz="1400" b="1" smtClean="0">
                <a:solidFill>
                  <a:srgbClr val="808080"/>
                </a:solidFill>
              </a:rPr>
              <a:pPr/>
              <a:t>19</a:t>
            </a:fld>
            <a:endParaRPr lang="en-US" sz="1400" b="1" dirty="0" smtClean="0">
              <a:solidFill>
                <a:srgbClr val="808080"/>
              </a:solidFill>
            </a:endParaRPr>
          </a:p>
        </p:txBody>
      </p:sp>
    </p:spTree>
    <p:extLst>
      <p:ext uri="{BB962C8B-B14F-4D97-AF65-F5344CB8AC3E}">
        <p14:creationId xmlns:p14="http://schemas.microsoft.com/office/powerpoint/2010/main" val="932569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In 2005, International Clinical Trials Day was launched to </a:t>
            </a:r>
            <a:r>
              <a:rPr lang="en-US" dirty="0" smtClean="0"/>
              <a:t>commemorate </a:t>
            </a:r>
            <a:r>
              <a:rPr lang="en-US" dirty="0"/>
              <a:t>the day when James Lind started his </a:t>
            </a:r>
            <a:r>
              <a:rPr lang="en-US" dirty="0" smtClean="0"/>
              <a:t>famous </a:t>
            </a:r>
            <a:r>
              <a:rPr lang="en-US" dirty="0"/>
              <a:t>scurvy clinical trial on May 20, 1747. </a:t>
            </a:r>
          </a:p>
          <a:p>
            <a:endParaRPr lang="en-US" dirty="0"/>
          </a:p>
          <a:p>
            <a:r>
              <a:rPr lang="en-US" dirty="0"/>
              <a:t>This clinical trial laid the foundation for modern clinical </a:t>
            </a:r>
            <a:r>
              <a:rPr lang="en-US" dirty="0" smtClean="0"/>
              <a:t>trials </a:t>
            </a:r>
            <a:r>
              <a:rPr lang="en-US" dirty="0"/>
              <a:t>research. </a:t>
            </a:r>
          </a:p>
          <a:p>
            <a:endParaRPr lang="en-US" dirty="0"/>
          </a:p>
          <a:p>
            <a:r>
              <a:rPr lang="en-US" dirty="0"/>
              <a:t>A perfect day to start our 40th Annual meeting!</a:t>
            </a:r>
          </a:p>
          <a:p>
            <a:endParaRPr lang="en-US" dirty="0"/>
          </a:p>
        </p:txBody>
      </p:sp>
      <p:sp>
        <p:nvSpPr>
          <p:cNvPr id="4" name="TextBox 3">
            <a:extLst>
              <a:ext uri="{FF2B5EF4-FFF2-40B4-BE49-F238E27FC236}">
                <a16:creationId xmlns:a16="http://schemas.microsoft.com/office/drawing/2014/main" xmlns="" id="{5D071CAA-E403-43D7-BAE1-4BF7C8660066}"/>
              </a:ext>
            </a:extLst>
          </p:cNvPr>
          <p:cNvSpPr txBox="1"/>
          <p:nvPr/>
        </p:nvSpPr>
        <p:spPr>
          <a:xfrm>
            <a:off x="457200" y="222940"/>
            <a:ext cx="8001000" cy="1200329"/>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International Clinical Trials Day</a:t>
            </a:r>
          </a:p>
          <a:p>
            <a:pPr algn="ctr"/>
            <a:r>
              <a:rPr lang="en-US" sz="3600" dirty="0" smtClean="0">
                <a:solidFill>
                  <a:srgbClr val="2B52BF"/>
                </a:solidFill>
                <a:latin typeface="Franklin Gothic Heavy" panose="020B0903020102020204" pitchFamily="34" charset="0"/>
              </a:rPr>
              <a:t>May 20, 2019</a:t>
            </a:r>
            <a:endParaRPr lang="en-US" sz="3600" dirty="0">
              <a:solidFill>
                <a:srgbClr val="2B52BF"/>
              </a:solidFill>
              <a:latin typeface="Franklin Gothic Heavy" panose="020B0903020102020204" pitchFamily="34" charset="0"/>
            </a:endParaRPr>
          </a:p>
        </p:txBody>
      </p:sp>
    </p:spTree>
    <p:extLst>
      <p:ext uri="{BB962C8B-B14F-4D97-AF65-F5344CB8AC3E}">
        <p14:creationId xmlns:p14="http://schemas.microsoft.com/office/powerpoint/2010/main" val="370686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6"/>
          <p:cNvSpPr txBox="1">
            <a:spLocks/>
          </p:cNvSpPr>
          <p:nvPr/>
        </p:nvSpPr>
        <p:spPr>
          <a:xfrm>
            <a:off x="8743967" y="6541525"/>
            <a:ext cx="400035" cy="247031"/>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E66AA3EA-0569-43EF-BBA3-83FDB109D582}" type="slidenum">
              <a:rPr lang="en-US" sz="1400" b="1" smtClean="0">
                <a:solidFill>
                  <a:srgbClr val="808080"/>
                </a:solidFill>
              </a:rPr>
              <a:pPr/>
              <a:t>20</a:t>
            </a:fld>
            <a:endParaRPr lang="en-US" sz="1400" b="1" dirty="0" smtClean="0">
              <a:solidFill>
                <a:srgbClr val="80808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7" y="8"/>
            <a:ext cx="5785929" cy="685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5562600" y="304800"/>
            <a:ext cx="3381382" cy="3886200"/>
          </a:xfrm>
        </p:spPr>
        <p:txBody>
          <a:bodyPr anchor="ctr"/>
          <a:lstStyle/>
          <a:p>
            <a:pPr algn="ctr"/>
            <a:r>
              <a:rPr lang="en-US" sz="3600" dirty="0" smtClean="0">
                <a:solidFill>
                  <a:srgbClr val="2B52BF"/>
                </a:solidFill>
              </a:rPr>
              <a:t>Overall Survival (Primary </a:t>
            </a:r>
            <a:r>
              <a:rPr lang="en-US" sz="3600" dirty="0">
                <a:solidFill>
                  <a:srgbClr val="2B52BF"/>
                </a:solidFill>
              </a:rPr>
              <a:t>E</a:t>
            </a:r>
            <a:r>
              <a:rPr lang="en-US" sz="3600" dirty="0" smtClean="0">
                <a:solidFill>
                  <a:srgbClr val="2B52BF"/>
                </a:solidFill>
              </a:rPr>
              <a:t>ndpoint)</a:t>
            </a:r>
            <a:br>
              <a:rPr lang="en-US" sz="3600" dirty="0" smtClean="0">
                <a:solidFill>
                  <a:srgbClr val="2B52BF"/>
                </a:solidFill>
              </a:rPr>
            </a:br>
            <a:r>
              <a:rPr lang="en-US" sz="2400" dirty="0" smtClean="0">
                <a:solidFill>
                  <a:srgbClr val="2B52BF"/>
                </a:solidFill>
              </a:rPr>
              <a:t>24.3% reduced risk of death in the </a:t>
            </a:r>
            <a:r>
              <a:rPr lang="en-US" sz="2400" dirty="0" err="1" smtClean="0">
                <a:solidFill>
                  <a:srgbClr val="2B52BF"/>
                </a:solidFill>
              </a:rPr>
              <a:t>Mido</a:t>
            </a:r>
            <a:r>
              <a:rPr lang="en-US" sz="2400" dirty="0" smtClean="0">
                <a:solidFill>
                  <a:srgbClr val="2B52BF"/>
                </a:solidFill>
              </a:rPr>
              <a:t> arm</a:t>
            </a:r>
            <a:endParaRPr lang="en-US" sz="2400" dirty="0">
              <a:solidFill>
                <a:srgbClr val="2B52BF"/>
              </a:solidFill>
            </a:endParaRPr>
          </a:p>
        </p:txBody>
      </p:sp>
    </p:spTree>
    <p:extLst>
      <p:ext uri="{BB962C8B-B14F-4D97-AF65-F5344CB8AC3E}">
        <p14:creationId xmlns:p14="http://schemas.microsoft.com/office/powerpoint/2010/main" val="3188117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058" name="Group 49">
            <a:extLst>
              <a:ext uri="{FF2B5EF4-FFF2-40B4-BE49-F238E27FC236}">
                <a16:creationId xmlns="" xmlns:a16="http://schemas.microsoft.com/office/drawing/2014/main" id="{155937DC-DA06-460B-B7A2-73AD26FBCCCD}"/>
              </a:ext>
            </a:extLst>
          </p:cNvPr>
          <p:cNvGrpSpPr>
            <a:grpSpLocks/>
          </p:cNvGrpSpPr>
          <p:nvPr/>
        </p:nvGrpSpPr>
        <p:grpSpPr bwMode="auto">
          <a:xfrm>
            <a:off x="685804" y="474214"/>
            <a:ext cx="8077199" cy="5461029"/>
            <a:chOff x="838200" y="301823"/>
            <a:chExt cx="8153400" cy="5461605"/>
          </a:xfrm>
        </p:grpSpPr>
        <p:sp>
          <p:nvSpPr>
            <p:cNvPr id="45060" name="TextBox 50">
              <a:extLst>
                <a:ext uri="{FF2B5EF4-FFF2-40B4-BE49-F238E27FC236}">
                  <a16:creationId xmlns="" xmlns:a16="http://schemas.microsoft.com/office/drawing/2014/main" id="{1DC529E8-7353-4D66-AD50-8EF14C6AFD84}"/>
                </a:ext>
              </a:extLst>
            </p:cNvPr>
            <p:cNvSpPr txBox="1">
              <a:spLocks noChangeArrowheads="1"/>
            </p:cNvSpPr>
            <p:nvPr/>
          </p:nvSpPr>
          <p:spPr bwMode="auto">
            <a:xfrm>
              <a:off x="3733800" y="301823"/>
              <a:ext cx="2133600"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pPr>
              <a:r>
                <a:rPr lang="en-US" altLang="en-US" sz="1400" dirty="0" err="1">
                  <a:solidFill>
                    <a:prstClr val="black"/>
                  </a:solidFill>
                  <a:ea typeface="ＭＳ Ｐゴシック" charset="0"/>
                </a:rPr>
                <a:t>Desmoid</a:t>
              </a:r>
              <a:r>
                <a:rPr lang="en-US" altLang="en-US" sz="1400" dirty="0">
                  <a:solidFill>
                    <a:prstClr val="black"/>
                  </a:solidFill>
                  <a:ea typeface="ＭＳ Ｐゴシック" charset="0"/>
                </a:rPr>
                <a:t> tumor</a:t>
              </a:r>
              <a:endParaRPr lang="en-US" altLang="en-US" sz="1400" dirty="0">
                <a:solidFill>
                  <a:srgbClr val="FF0000"/>
                </a:solidFill>
                <a:ea typeface="ＭＳ Ｐゴシック" charset="0"/>
              </a:endParaRPr>
            </a:p>
          </p:txBody>
        </p:sp>
        <p:sp>
          <p:nvSpPr>
            <p:cNvPr id="52" name="Oval 51">
              <a:extLst>
                <a:ext uri="{FF2B5EF4-FFF2-40B4-BE49-F238E27FC236}">
                  <a16:creationId xmlns="" xmlns:a16="http://schemas.microsoft.com/office/drawing/2014/main" id="{5D82584E-9716-42FF-952F-D14B3DDBFA22}"/>
                </a:ext>
              </a:extLst>
            </p:cNvPr>
            <p:cNvSpPr/>
            <p:nvPr/>
          </p:nvSpPr>
          <p:spPr>
            <a:xfrm>
              <a:off x="4343400" y="1063903"/>
              <a:ext cx="762000" cy="609664"/>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US" dirty="0">
                  <a:solidFill>
                    <a:prstClr val="white"/>
                  </a:solidFill>
                </a:rPr>
                <a:t>R</a:t>
              </a:r>
            </a:p>
            <a:p>
              <a:pPr algn="ctr" defTabSz="457200" fontAlgn="base">
                <a:spcBef>
                  <a:spcPct val="0"/>
                </a:spcBef>
                <a:spcAft>
                  <a:spcPct val="0"/>
                </a:spcAft>
                <a:defRPr/>
              </a:pPr>
              <a:r>
                <a:rPr lang="en-US" dirty="0">
                  <a:solidFill>
                    <a:prstClr val="white"/>
                  </a:solidFill>
                </a:rPr>
                <a:t>2:1</a:t>
              </a:r>
            </a:p>
          </p:txBody>
        </p:sp>
        <p:cxnSp>
          <p:nvCxnSpPr>
            <p:cNvPr id="53" name="Straight Arrow Connector 52">
              <a:extLst>
                <a:ext uri="{FF2B5EF4-FFF2-40B4-BE49-F238E27FC236}">
                  <a16:creationId xmlns="" xmlns:a16="http://schemas.microsoft.com/office/drawing/2014/main" id="{596FE190-B921-4BAD-9B46-FA4DD62E24CE}"/>
                </a:ext>
              </a:extLst>
            </p:cNvPr>
            <p:cNvCxnSpPr/>
            <p:nvPr/>
          </p:nvCxnSpPr>
          <p:spPr>
            <a:xfrm rot="5400000">
              <a:off x="4496570" y="834485"/>
              <a:ext cx="4572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63" name="TextBox 53">
              <a:extLst>
                <a:ext uri="{FF2B5EF4-FFF2-40B4-BE49-F238E27FC236}">
                  <a16:creationId xmlns="" xmlns:a16="http://schemas.microsoft.com/office/drawing/2014/main" id="{90FEAF44-37B1-4DF1-B41F-3211D5EE18BE}"/>
                </a:ext>
              </a:extLst>
            </p:cNvPr>
            <p:cNvSpPr txBox="1">
              <a:spLocks noChangeArrowheads="1"/>
            </p:cNvSpPr>
            <p:nvPr/>
          </p:nvSpPr>
          <p:spPr bwMode="auto">
            <a:xfrm>
              <a:off x="1371600" y="2130623"/>
              <a:ext cx="2362200" cy="3078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pPr>
              <a:r>
                <a:rPr lang="en-US" altLang="en-US" sz="1400">
                  <a:solidFill>
                    <a:prstClr val="black"/>
                  </a:solidFill>
                  <a:ea typeface="ＭＳ Ｐゴシック" charset="0"/>
                </a:rPr>
                <a:t>Sorafenib 400 mg daily</a:t>
              </a:r>
            </a:p>
          </p:txBody>
        </p:sp>
        <p:sp>
          <p:nvSpPr>
            <p:cNvPr id="45064" name="TextBox 54">
              <a:extLst>
                <a:ext uri="{FF2B5EF4-FFF2-40B4-BE49-F238E27FC236}">
                  <a16:creationId xmlns="" xmlns:a16="http://schemas.microsoft.com/office/drawing/2014/main" id="{45A034A0-8B4F-478C-BE64-EDB4E65065BA}"/>
                </a:ext>
              </a:extLst>
            </p:cNvPr>
            <p:cNvSpPr txBox="1">
              <a:spLocks noChangeArrowheads="1"/>
            </p:cNvSpPr>
            <p:nvPr/>
          </p:nvSpPr>
          <p:spPr bwMode="auto">
            <a:xfrm>
              <a:off x="5638800" y="2130623"/>
              <a:ext cx="914400" cy="3078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pPr>
              <a:r>
                <a:rPr lang="en-US" altLang="en-US" sz="1400">
                  <a:solidFill>
                    <a:prstClr val="black"/>
                  </a:solidFill>
                  <a:ea typeface="ＭＳ Ｐゴシック" charset="0"/>
                </a:rPr>
                <a:t>Placebo</a:t>
              </a:r>
            </a:p>
          </p:txBody>
        </p:sp>
        <p:cxnSp>
          <p:nvCxnSpPr>
            <p:cNvPr id="56" name="Straight Arrow Connector 55">
              <a:extLst>
                <a:ext uri="{FF2B5EF4-FFF2-40B4-BE49-F238E27FC236}">
                  <a16:creationId xmlns="" xmlns:a16="http://schemas.microsoft.com/office/drawing/2014/main" id="{CC318B7D-EEC5-47A7-9CA2-3197241B7D99}"/>
                </a:ext>
              </a:extLst>
            </p:cNvPr>
            <p:cNvCxnSpPr/>
            <p:nvPr/>
          </p:nvCxnSpPr>
          <p:spPr>
            <a:xfrm rot="10800000" flipV="1">
              <a:off x="3733800" y="1597360"/>
              <a:ext cx="685800" cy="4572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 xmlns:a16="http://schemas.microsoft.com/office/drawing/2014/main" id="{46806738-6C1C-4F46-986E-FE90BD8F35D6}"/>
                </a:ext>
              </a:extLst>
            </p:cNvPr>
            <p:cNvCxnSpPr/>
            <p:nvPr/>
          </p:nvCxnSpPr>
          <p:spPr>
            <a:xfrm>
              <a:off x="4953000" y="1597360"/>
              <a:ext cx="685800" cy="4572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 xmlns:a16="http://schemas.microsoft.com/office/drawing/2014/main" id="{56681FF3-FFAC-4654-928E-627CD15B1F88}"/>
                </a:ext>
              </a:extLst>
            </p:cNvPr>
            <p:cNvCxnSpPr/>
            <p:nvPr/>
          </p:nvCxnSpPr>
          <p:spPr>
            <a:xfrm>
              <a:off x="2514600" y="2591239"/>
              <a:ext cx="0" cy="454073"/>
            </a:xfrm>
            <a:prstGeom prst="straightConnector1">
              <a:avLst/>
            </a:prstGeom>
            <a:ln w="38100">
              <a:solidFill>
                <a:schemeClr val="tx1"/>
              </a:solidFill>
              <a:prstDash val="sys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sp>
          <p:nvSpPr>
            <p:cNvPr id="45068" name="TextBox 58">
              <a:extLst>
                <a:ext uri="{FF2B5EF4-FFF2-40B4-BE49-F238E27FC236}">
                  <a16:creationId xmlns="" xmlns:a16="http://schemas.microsoft.com/office/drawing/2014/main" id="{2246CF8A-173A-4359-8156-7216E4D8521B}"/>
                </a:ext>
              </a:extLst>
            </p:cNvPr>
            <p:cNvSpPr txBox="1">
              <a:spLocks noChangeArrowheads="1"/>
            </p:cNvSpPr>
            <p:nvPr/>
          </p:nvSpPr>
          <p:spPr bwMode="auto">
            <a:xfrm>
              <a:off x="2362200" y="3197423"/>
              <a:ext cx="4038600"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pPr>
              <a:r>
                <a:rPr lang="en-US" altLang="en-US" sz="1400">
                  <a:solidFill>
                    <a:prstClr val="black"/>
                  </a:solidFill>
                  <a:ea typeface="ＭＳ Ｐゴシック" charset="0"/>
                </a:rPr>
                <a:t>CT or MRI scans every 2 months</a:t>
              </a:r>
            </a:p>
          </p:txBody>
        </p:sp>
        <p:cxnSp>
          <p:nvCxnSpPr>
            <p:cNvPr id="60" name="Straight Arrow Connector 59">
              <a:extLst>
                <a:ext uri="{FF2B5EF4-FFF2-40B4-BE49-F238E27FC236}">
                  <a16:creationId xmlns="" xmlns:a16="http://schemas.microsoft.com/office/drawing/2014/main" id="{49213DB9-F428-4C2B-AB5B-95BC9B20806C}"/>
                </a:ext>
              </a:extLst>
            </p:cNvPr>
            <p:cNvCxnSpPr/>
            <p:nvPr/>
          </p:nvCxnSpPr>
          <p:spPr>
            <a:xfrm rot="5400000">
              <a:off x="5830066" y="2777790"/>
              <a:ext cx="533456" cy="1588"/>
            </a:xfrm>
            <a:prstGeom prst="straightConnector1">
              <a:avLst/>
            </a:prstGeom>
            <a:ln w="38100">
              <a:solidFill>
                <a:schemeClr val="tx1"/>
              </a:solidFill>
              <a:prstDash val="sys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 xmlns:a16="http://schemas.microsoft.com/office/drawing/2014/main" id="{4125EDC7-A381-4840-A287-184224F0F396}"/>
                </a:ext>
              </a:extLst>
            </p:cNvPr>
            <p:cNvCxnSpPr/>
            <p:nvPr/>
          </p:nvCxnSpPr>
          <p:spPr>
            <a:xfrm rot="5400000">
              <a:off x="1219970" y="4724270"/>
              <a:ext cx="457248" cy="1588"/>
            </a:xfrm>
            <a:prstGeom prst="straightConnector1">
              <a:avLst/>
            </a:prstGeom>
            <a:ln w="381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6D6E1B49-CEB5-46E0-8CEB-3E418580C94F}"/>
                </a:ext>
              </a:extLst>
            </p:cNvPr>
            <p:cNvCxnSpPr/>
            <p:nvPr/>
          </p:nvCxnSpPr>
          <p:spPr>
            <a:xfrm flipH="1">
              <a:off x="1676400" y="3578769"/>
              <a:ext cx="914400" cy="460424"/>
            </a:xfrm>
            <a:prstGeom prst="straightConnector1">
              <a:avLst/>
            </a:prstGeom>
            <a:ln w="381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072" name="TextBox 62">
              <a:extLst>
                <a:ext uri="{FF2B5EF4-FFF2-40B4-BE49-F238E27FC236}">
                  <a16:creationId xmlns="" xmlns:a16="http://schemas.microsoft.com/office/drawing/2014/main" id="{AD15EEB0-2EAB-442F-A84D-BADEAFE909D3}"/>
                </a:ext>
              </a:extLst>
            </p:cNvPr>
            <p:cNvSpPr txBox="1">
              <a:spLocks noChangeArrowheads="1"/>
            </p:cNvSpPr>
            <p:nvPr/>
          </p:nvSpPr>
          <p:spPr bwMode="auto">
            <a:xfrm>
              <a:off x="838200" y="4111823"/>
              <a:ext cx="2362200" cy="307809"/>
            </a:xfrm>
            <a:prstGeom prst="rect">
              <a:avLst/>
            </a:prstGeom>
            <a:solidFill>
              <a:srgbClr val="00B05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pPr>
              <a:r>
                <a:rPr lang="en-US" altLang="en-US" sz="1400">
                  <a:solidFill>
                    <a:prstClr val="black"/>
                  </a:solidFill>
                  <a:ea typeface="ＭＳ Ｐゴシック" charset="0"/>
                </a:rPr>
                <a:t>Decrease in size or stable</a:t>
              </a:r>
            </a:p>
          </p:txBody>
        </p:sp>
        <p:sp>
          <p:nvSpPr>
            <p:cNvPr id="45073" name="TextBox 63">
              <a:extLst>
                <a:ext uri="{FF2B5EF4-FFF2-40B4-BE49-F238E27FC236}">
                  <a16:creationId xmlns="" xmlns:a16="http://schemas.microsoft.com/office/drawing/2014/main" id="{219299E4-50DF-4132-A1C1-6A82354C779A}"/>
                </a:ext>
              </a:extLst>
            </p:cNvPr>
            <p:cNvSpPr txBox="1">
              <a:spLocks noChangeArrowheads="1"/>
            </p:cNvSpPr>
            <p:nvPr/>
          </p:nvSpPr>
          <p:spPr bwMode="auto">
            <a:xfrm>
              <a:off x="838200" y="4953000"/>
              <a:ext cx="1143000" cy="7387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pPr>
              <a:r>
                <a:rPr lang="en-US" altLang="en-US" sz="1400">
                  <a:solidFill>
                    <a:prstClr val="black"/>
                  </a:solidFill>
                  <a:ea typeface="ＭＳ Ｐゴシック" charset="0"/>
                </a:rPr>
                <a:t> Stay on sorafenib or placebo</a:t>
              </a:r>
            </a:p>
          </p:txBody>
        </p:sp>
        <p:cxnSp>
          <p:nvCxnSpPr>
            <p:cNvPr id="65" name="Straight Arrow Connector 64">
              <a:extLst>
                <a:ext uri="{FF2B5EF4-FFF2-40B4-BE49-F238E27FC236}">
                  <a16:creationId xmlns="" xmlns:a16="http://schemas.microsoft.com/office/drawing/2014/main" id="{9631FEF7-12E4-4890-B9FB-E19BF56C804A}"/>
                </a:ext>
              </a:extLst>
            </p:cNvPr>
            <p:cNvCxnSpPr/>
            <p:nvPr/>
          </p:nvCxnSpPr>
          <p:spPr>
            <a:xfrm>
              <a:off x="5791200" y="3578769"/>
              <a:ext cx="990600" cy="457248"/>
            </a:xfrm>
            <a:prstGeom prst="straightConnector1">
              <a:avLst/>
            </a:prstGeom>
            <a:ln w="381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075" name="TextBox 65">
              <a:extLst>
                <a:ext uri="{FF2B5EF4-FFF2-40B4-BE49-F238E27FC236}">
                  <a16:creationId xmlns="" xmlns:a16="http://schemas.microsoft.com/office/drawing/2014/main" id="{840508F3-CBFB-49C9-9F4C-79A0139538E5}"/>
                </a:ext>
              </a:extLst>
            </p:cNvPr>
            <p:cNvSpPr txBox="1">
              <a:spLocks noChangeArrowheads="1"/>
            </p:cNvSpPr>
            <p:nvPr/>
          </p:nvSpPr>
          <p:spPr bwMode="auto">
            <a:xfrm>
              <a:off x="6400800" y="4038600"/>
              <a:ext cx="1371600" cy="523275"/>
            </a:xfrm>
            <a:prstGeom prst="rect">
              <a:avLst/>
            </a:prstGeom>
            <a:solidFill>
              <a:srgbClr val="FF00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pPr>
              <a:r>
                <a:rPr lang="en-US" altLang="en-US" sz="1400">
                  <a:solidFill>
                    <a:prstClr val="black"/>
                  </a:solidFill>
                  <a:ea typeface="ＭＳ Ｐゴシック" charset="0"/>
                </a:rPr>
                <a:t>Increase in size</a:t>
              </a:r>
            </a:p>
          </p:txBody>
        </p:sp>
        <p:sp>
          <p:nvSpPr>
            <p:cNvPr id="45076" name="TextBox 66">
              <a:extLst>
                <a:ext uri="{FF2B5EF4-FFF2-40B4-BE49-F238E27FC236}">
                  <a16:creationId xmlns="" xmlns:a16="http://schemas.microsoft.com/office/drawing/2014/main" id="{6CF02F15-AEFE-4414-87A4-B7CE34119529}"/>
                </a:ext>
              </a:extLst>
            </p:cNvPr>
            <p:cNvSpPr txBox="1">
              <a:spLocks noChangeArrowheads="1"/>
            </p:cNvSpPr>
            <p:nvPr/>
          </p:nvSpPr>
          <p:spPr bwMode="auto">
            <a:xfrm>
              <a:off x="5715000" y="5029200"/>
              <a:ext cx="3276600" cy="52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pPr>
              <a:r>
                <a:rPr lang="en-US" altLang="en-US" sz="1400" dirty="0">
                  <a:solidFill>
                    <a:prstClr val="black"/>
                  </a:solidFill>
                  <a:ea typeface="ＭＳ Ｐゴシック" charset="0"/>
                </a:rPr>
                <a:t>If on placebo, then switch to </a:t>
              </a:r>
              <a:r>
                <a:rPr lang="en-US" altLang="en-US" sz="1400" dirty="0" err="1">
                  <a:solidFill>
                    <a:prstClr val="black"/>
                  </a:solidFill>
                  <a:ea typeface="ＭＳ Ｐゴシック" charset="0"/>
                </a:rPr>
                <a:t>sorafenib</a:t>
              </a:r>
              <a:r>
                <a:rPr lang="en-US" altLang="en-US" sz="1400" dirty="0">
                  <a:solidFill>
                    <a:prstClr val="black"/>
                  </a:solidFill>
                  <a:ea typeface="ＭＳ Ｐゴシック" charset="0"/>
                </a:rPr>
                <a:t>.  </a:t>
              </a:r>
            </a:p>
            <a:p>
              <a:pPr algn="ctr" defTabSz="457200" eaLnBrk="1" fontAlgn="base" hangingPunct="1">
                <a:spcBef>
                  <a:spcPct val="0"/>
                </a:spcBef>
                <a:spcAft>
                  <a:spcPct val="0"/>
                </a:spcAft>
              </a:pPr>
              <a:r>
                <a:rPr lang="en-US" altLang="en-US" sz="1400" dirty="0">
                  <a:solidFill>
                    <a:prstClr val="black"/>
                  </a:solidFill>
                  <a:ea typeface="ＭＳ Ｐゴシック" charset="0"/>
                </a:rPr>
                <a:t>If on </a:t>
              </a:r>
              <a:r>
                <a:rPr lang="en-US" altLang="en-US" sz="1400" dirty="0" err="1">
                  <a:solidFill>
                    <a:prstClr val="black"/>
                  </a:solidFill>
                  <a:ea typeface="ＭＳ Ｐゴシック" charset="0"/>
                </a:rPr>
                <a:t>sorafenib</a:t>
              </a:r>
              <a:r>
                <a:rPr lang="en-US" altLang="en-US" sz="1400" dirty="0">
                  <a:solidFill>
                    <a:prstClr val="black"/>
                  </a:solidFill>
                  <a:ea typeface="ＭＳ Ｐゴシック" charset="0"/>
                </a:rPr>
                <a:t>, then off study</a:t>
              </a:r>
            </a:p>
          </p:txBody>
        </p:sp>
        <p:cxnSp>
          <p:nvCxnSpPr>
            <p:cNvPr id="68" name="Straight Arrow Connector 67">
              <a:extLst>
                <a:ext uri="{FF2B5EF4-FFF2-40B4-BE49-F238E27FC236}">
                  <a16:creationId xmlns="" xmlns:a16="http://schemas.microsoft.com/office/drawing/2014/main" id="{01D70655-D795-45A9-8623-2ECF2F22D823}"/>
                </a:ext>
              </a:extLst>
            </p:cNvPr>
            <p:cNvCxnSpPr/>
            <p:nvPr/>
          </p:nvCxnSpPr>
          <p:spPr>
            <a:xfrm rot="5400000">
              <a:off x="6896874" y="4686166"/>
              <a:ext cx="381040" cy="1588"/>
            </a:xfrm>
            <a:prstGeom prst="straightConnector1">
              <a:avLst/>
            </a:prstGeom>
            <a:ln w="381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078" name="TextBox 68">
              <a:extLst>
                <a:ext uri="{FF2B5EF4-FFF2-40B4-BE49-F238E27FC236}">
                  <a16:creationId xmlns="" xmlns:a16="http://schemas.microsoft.com/office/drawing/2014/main" id="{5D5FA144-58A4-41AF-BDB7-47E343595A4C}"/>
                </a:ext>
              </a:extLst>
            </p:cNvPr>
            <p:cNvSpPr txBox="1">
              <a:spLocks noChangeArrowheads="1"/>
            </p:cNvSpPr>
            <p:nvPr/>
          </p:nvSpPr>
          <p:spPr bwMode="auto">
            <a:xfrm>
              <a:off x="7162800" y="4572000"/>
              <a:ext cx="914400" cy="2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fontAlgn="base" hangingPunct="1">
                <a:spcBef>
                  <a:spcPct val="0"/>
                </a:spcBef>
                <a:spcAft>
                  <a:spcPct val="0"/>
                </a:spcAft>
              </a:pPr>
              <a:r>
                <a:rPr lang="en-US" altLang="en-US" sz="1200" i="1">
                  <a:solidFill>
                    <a:prstClr val="black"/>
                  </a:solidFill>
                  <a:ea typeface="ＭＳ Ｐゴシック" charset="0"/>
                </a:rPr>
                <a:t>UNBLIND</a:t>
              </a:r>
            </a:p>
          </p:txBody>
        </p:sp>
        <p:cxnSp>
          <p:nvCxnSpPr>
            <p:cNvPr id="70" name="Straight Arrow Connector 69">
              <a:extLst>
                <a:ext uri="{FF2B5EF4-FFF2-40B4-BE49-F238E27FC236}">
                  <a16:creationId xmlns="" xmlns:a16="http://schemas.microsoft.com/office/drawing/2014/main" id="{3011A935-ABC0-41F2-A8A4-8AFB1F79B017}"/>
                </a:ext>
              </a:extLst>
            </p:cNvPr>
            <p:cNvCxnSpPr/>
            <p:nvPr/>
          </p:nvCxnSpPr>
          <p:spPr>
            <a:xfrm flipV="1">
              <a:off x="2057400" y="5334729"/>
              <a:ext cx="3581400" cy="0"/>
            </a:xfrm>
            <a:prstGeom prst="straightConnector1">
              <a:avLst/>
            </a:prstGeom>
            <a:ln w="381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080" name="TextBox 70">
              <a:extLst>
                <a:ext uri="{FF2B5EF4-FFF2-40B4-BE49-F238E27FC236}">
                  <a16:creationId xmlns="" xmlns:a16="http://schemas.microsoft.com/office/drawing/2014/main" id="{E1993625-9217-4193-9AB9-B7FC361611DC}"/>
                </a:ext>
              </a:extLst>
            </p:cNvPr>
            <p:cNvSpPr txBox="1">
              <a:spLocks noChangeArrowheads="1"/>
            </p:cNvSpPr>
            <p:nvPr/>
          </p:nvSpPr>
          <p:spPr bwMode="auto">
            <a:xfrm>
              <a:off x="3048000" y="4953000"/>
              <a:ext cx="1905000" cy="276999"/>
            </a:xfrm>
            <a:prstGeom prst="rect">
              <a:avLst/>
            </a:prstGeom>
            <a:solidFill>
              <a:srgbClr val="FF00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pPr>
              <a:r>
                <a:rPr lang="en-US" altLang="en-US" sz="1200">
                  <a:solidFill>
                    <a:prstClr val="black"/>
                  </a:solidFill>
                  <a:ea typeface="ＭＳ Ｐゴシック" charset="0"/>
                </a:rPr>
                <a:t>If progression</a:t>
              </a:r>
            </a:p>
          </p:txBody>
        </p:sp>
        <p:sp>
          <p:nvSpPr>
            <p:cNvPr id="45081" name="TextBox 71">
              <a:extLst>
                <a:ext uri="{FF2B5EF4-FFF2-40B4-BE49-F238E27FC236}">
                  <a16:creationId xmlns="" xmlns:a16="http://schemas.microsoft.com/office/drawing/2014/main" id="{6426C1CE-EC6D-4218-BD25-FB7C3FAFFD3F}"/>
                </a:ext>
              </a:extLst>
            </p:cNvPr>
            <p:cNvSpPr txBox="1">
              <a:spLocks noChangeArrowheads="1"/>
            </p:cNvSpPr>
            <p:nvPr/>
          </p:nvSpPr>
          <p:spPr bwMode="auto">
            <a:xfrm>
              <a:off x="3581400" y="5486400"/>
              <a:ext cx="914400" cy="2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eaLnBrk="1" fontAlgn="base" hangingPunct="1">
                <a:spcBef>
                  <a:spcPct val="0"/>
                </a:spcBef>
                <a:spcAft>
                  <a:spcPct val="0"/>
                </a:spcAft>
              </a:pPr>
              <a:r>
                <a:rPr lang="en-US" altLang="en-US" sz="1200" i="1">
                  <a:solidFill>
                    <a:prstClr val="black"/>
                  </a:solidFill>
                  <a:ea typeface="ＭＳ Ｐゴシック" charset="0"/>
                </a:rPr>
                <a:t>UNBLIND</a:t>
              </a:r>
            </a:p>
          </p:txBody>
        </p:sp>
        <p:sp>
          <p:nvSpPr>
            <p:cNvPr id="45082" name="TextBox 72">
              <a:extLst>
                <a:ext uri="{FF2B5EF4-FFF2-40B4-BE49-F238E27FC236}">
                  <a16:creationId xmlns="" xmlns:a16="http://schemas.microsoft.com/office/drawing/2014/main" id="{C3357C9C-B7DC-4D57-A103-727B252583FF}"/>
                </a:ext>
              </a:extLst>
            </p:cNvPr>
            <p:cNvSpPr txBox="1">
              <a:spLocks noChangeArrowheads="1"/>
            </p:cNvSpPr>
            <p:nvPr/>
          </p:nvSpPr>
          <p:spPr bwMode="auto">
            <a:xfrm>
              <a:off x="6629400" y="378023"/>
              <a:ext cx="2209800" cy="1323579"/>
            </a:xfrm>
            <a:prstGeom prst="rect">
              <a:avLst/>
            </a:prstGeom>
            <a:solidFill>
              <a:srgbClr val="0070C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eaLnBrk="1" fontAlgn="base" hangingPunct="1">
                <a:spcBef>
                  <a:spcPct val="0"/>
                </a:spcBef>
                <a:spcAft>
                  <a:spcPct val="0"/>
                </a:spcAft>
              </a:pPr>
              <a:r>
                <a:rPr lang="en-US" altLang="en-US" sz="2000" b="1">
                  <a:solidFill>
                    <a:srgbClr val="FFC000"/>
                  </a:solidFill>
                  <a:ea typeface="ＭＳ Ｐゴシック" charset="0"/>
                </a:rPr>
                <a:t>Voluntary Biopsies at baseline and day 8</a:t>
              </a:r>
            </a:p>
          </p:txBody>
        </p:sp>
      </p:grpSp>
      <p:sp>
        <p:nvSpPr>
          <p:cNvPr id="2" name="TextBox 1"/>
          <p:cNvSpPr txBox="1"/>
          <p:nvPr/>
        </p:nvSpPr>
        <p:spPr>
          <a:xfrm>
            <a:off x="3894037" y="6172199"/>
            <a:ext cx="4808111" cy="584775"/>
          </a:xfrm>
          <a:prstGeom prst="rect">
            <a:avLst/>
          </a:prstGeom>
          <a:solidFill>
            <a:schemeClr val="bg2"/>
          </a:solidFill>
        </p:spPr>
        <p:txBody>
          <a:bodyPr wrap="none" rtlCol="0">
            <a:spAutoFit/>
          </a:bodyPr>
          <a:lstStyle/>
          <a:p>
            <a:r>
              <a:rPr lang="en-US" sz="3200" b="1" dirty="0" err="1" smtClean="0">
                <a:solidFill>
                  <a:prstClr val="black"/>
                </a:solidFill>
              </a:rPr>
              <a:t>Gounder</a:t>
            </a:r>
            <a:r>
              <a:rPr lang="en-US" sz="3200" b="1" dirty="0" smtClean="0">
                <a:solidFill>
                  <a:prstClr val="black"/>
                </a:solidFill>
              </a:rPr>
              <a:t> et al. , NEJM 2018</a:t>
            </a:r>
            <a:endParaRPr lang="en-US" sz="3200" b="1" dirty="0">
              <a:solidFill>
                <a:prstClr val="black"/>
              </a:solidFill>
            </a:endParaRPr>
          </a:p>
        </p:txBody>
      </p:sp>
    </p:spTree>
    <p:extLst>
      <p:ext uri="{BB962C8B-B14F-4D97-AF65-F5344CB8AC3E}">
        <p14:creationId xmlns:p14="http://schemas.microsoft.com/office/powerpoint/2010/main" val="264981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79871" cy="782662"/>
          </a:xfrm>
        </p:spPr>
        <p:txBody>
          <a:bodyPr/>
          <a:lstStyle/>
          <a:p>
            <a:pPr algn="ctr"/>
            <a:r>
              <a:rPr lang="en-US" sz="2800" dirty="0">
                <a:solidFill>
                  <a:srgbClr val="2B52BF"/>
                </a:solidFill>
              </a:rPr>
              <a:t>Trial Considerations: Rare tumor </a:t>
            </a:r>
            <a:r>
              <a:rPr lang="en-US" sz="2800" dirty="0" smtClean="0">
                <a:solidFill>
                  <a:srgbClr val="2B52BF"/>
                </a:solidFill>
              </a:rPr>
              <a:t>setting</a:t>
            </a:r>
            <a:endParaRPr lang="en-US" dirty="0"/>
          </a:p>
        </p:txBody>
      </p:sp>
      <p:sp>
        <p:nvSpPr>
          <p:cNvPr id="3" name="Content Placeholder 2"/>
          <p:cNvSpPr>
            <a:spLocks noGrp="1"/>
          </p:cNvSpPr>
          <p:nvPr>
            <p:ph idx="1"/>
          </p:nvPr>
        </p:nvSpPr>
        <p:spPr>
          <a:xfrm>
            <a:off x="762000" y="990600"/>
            <a:ext cx="7679871" cy="5334000"/>
          </a:xfrm>
        </p:spPr>
        <p:txBody>
          <a:bodyPr/>
          <a:lstStyle/>
          <a:p>
            <a:r>
              <a:rPr lang="en-US" sz="2400" b="1" dirty="0">
                <a:solidFill>
                  <a:prstClr val="black"/>
                </a:solidFill>
                <a:latin typeface="Georgia"/>
              </a:rPr>
              <a:t>Single arm or </a:t>
            </a:r>
            <a:r>
              <a:rPr lang="en-US" sz="2400" b="1" dirty="0" smtClean="0">
                <a:solidFill>
                  <a:prstClr val="black"/>
                </a:solidFill>
                <a:latin typeface="Georgia"/>
              </a:rPr>
              <a:t>randomized?</a:t>
            </a:r>
          </a:p>
          <a:p>
            <a:r>
              <a:rPr lang="en-US" sz="2400" b="1" dirty="0" smtClean="0">
                <a:solidFill>
                  <a:prstClr val="black"/>
                </a:solidFill>
                <a:latin typeface="Georgia"/>
              </a:rPr>
              <a:t>What </a:t>
            </a:r>
            <a:r>
              <a:rPr lang="en-US" sz="2400" b="1" dirty="0">
                <a:solidFill>
                  <a:prstClr val="black"/>
                </a:solidFill>
                <a:latin typeface="Georgia"/>
              </a:rPr>
              <a:t>is the comparator arm?  Implications on sample </a:t>
            </a:r>
            <a:r>
              <a:rPr lang="en-US" sz="2400" b="1" dirty="0" smtClean="0">
                <a:solidFill>
                  <a:prstClr val="black"/>
                </a:solidFill>
                <a:latin typeface="Georgia"/>
              </a:rPr>
              <a:t>size/accrual/cost.</a:t>
            </a:r>
          </a:p>
          <a:p>
            <a:r>
              <a:rPr lang="en-US" sz="2400" b="1" dirty="0" smtClean="0">
                <a:solidFill>
                  <a:prstClr val="black"/>
                </a:solidFill>
                <a:latin typeface="Georgia"/>
              </a:rPr>
              <a:t>Is </a:t>
            </a:r>
            <a:r>
              <a:rPr lang="en-US" sz="2400" b="1" dirty="0">
                <a:solidFill>
                  <a:prstClr val="black"/>
                </a:solidFill>
                <a:latin typeface="Georgia"/>
              </a:rPr>
              <a:t>placebo ethical? </a:t>
            </a:r>
            <a:endParaRPr lang="en-US" sz="2400" b="1" dirty="0" smtClean="0">
              <a:solidFill>
                <a:prstClr val="black"/>
              </a:solidFill>
              <a:latin typeface="Georgia"/>
            </a:endParaRPr>
          </a:p>
          <a:p>
            <a:r>
              <a:rPr lang="en-US" sz="2400" b="1" dirty="0" smtClean="0">
                <a:solidFill>
                  <a:prstClr val="black"/>
                </a:solidFill>
                <a:latin typeface="Georgia"/>
              </a:rPr>
              <a:t>What </a:t>
            </a:r>
            <a:r>
              <a:rPr lang="en-US" sz="2400" b="1" dirty="0">
                <a:solidFill>
                  <a:prstClr val="black"/>
                </a:solidFill>
                <a:latin typeface="Georgia"/>
              </a:rPr>
              <a:t>should the dose of </a:t>
            </a:r>
            <a:r>
              <a:rPr lang="en-US" sz="2400" b="1" dirty="0" err="1">
                <a:solidFill>
                  <a:prstClr val="black"/>
                </a:solidFill>
                <a:latin typeface="Georgia"/>
              </a:rPr>
              <a:t>sorafenib</a:t>
            </a:r>
            <a:r>
              <a:rPr lang="en-US" sz="2400" b="1" dirty="0">
                <a:solidFill>
                  <a:prstClr val="black"/>
                </a:solidFill>
                <a:latin typeface="Georgia"/>
              </a:rPr>
              <a:t> be? 400 mg QD or BID? How </a:t>
            </a:r>
            <a:r>
              <a:rPr lang="en-US" sz="2400" b="1" dirty="0" smtClean="0">
                <a:solidFill>
                  <a:prstClr val="black"/>
                </a:solidFill>
                <a:latin typeface="Georgia"/>
              </a:rPr>
              <a:t>long?</a:t>
            </a:r>
          </a:p>
          <a:p>
            <a:r>
              <a:rPr lang="en-US" sz="2400" b="1" dirty="0" smtClean="0">
                <a:solidFill>
                  <a:prstClr val="black"/>
                </a:solidFill>
                <a:latin typeface="Georgia"/>
              </a:rPr>
              <a:t>What </a:t>
            </a:r>
            <a:r>
              <a:rPr lang="en-US" sz="2400" b="1" dirty="0">
                <a:solidFill>
                  <a:prstClr val="black"/>
                </a:solidFill>
                <a:latin typeface="Georgia"/>
              </a:rPr>
              <a:t>is the primary endpoint for drug </a:t>
            </a:r>
            <a:r>
              <a:rPr lang="en-US" sz="2400" b="1" dirty="0" smtClean="0">
                <a:solidFill>
                  <a:prstClr val="black"/>
                </a:solidFill>
                <a:latin typeface="Georgia"/>
              </a:rPr>
              <a:t>approval?</a:t>
            </a:r>
          </a:p>
          <a:p>
            <a:pPr lvl="1"/>
            <a:r>
              <a:rPr lang="en-US" sz="2400" b="1" dirty="0" smtClean="0">
                <a:solidFill>
                  <a:prstClr val="black"/>
                </a:solidFill>
                <a:latin typeface="Georgia"/>
              </a:rPr>
              <a:t>Response </a:t>
            </a:r>
            <a:r>
              <a:rPr lang="en-US" sz="2400" b="1" dirty="0">
                <a:solidFill>
                  <a:prstClr val="black"/>
                </a:solidFill>
                <a:latin typeface="Georgia"/>
              </a:rPr>
              <a:t>rate? </a:t>
            </a:r>
            <a:r>
              <a:rPr lang="en-US" sz="2400" b="1" dirty="0" smtClean="0">
                <a:solidFill>
                  <a:prstClr val="black"/>
                </a:solidFill>
                <a:latin typeface="Georgia"/>
              </a:rPr>
              <a:t>PFS?</a:t>
            </a:r>
          </a:p>
          <a:p>
            <a:pPr lvl="1"/>
            <a:r>
              <a:rPr lang="en-US" sz="2400" b="1" dirty="0" smtClean="0">
                <a:solidFill>
                  <a:prstClr val="black"/>
                </a:solidFill>
                <a:latin typeface="Georgia"/>
              </a:rPr>
              <a:t>Patient </a:t>
            </a:r>
            <a:r>
              <a:rPr lang="en-US" sz="2400" b="1" dirty="0">
                <a:solidFill>
                  <a:prstClr val="black"/>
                </a:solidFill>
                <a:latin typeface="Georgia"/>
              </a:rPr>
              <a:t>reported </a:t>
            </a:r>
            <a:r>
              <a:rPr lang="en-US" sz="2400" b="1" dirty="0" smtClean="0">
                <a:solidFill>
                  <a:prstClr val="black"/>
                </a:solidFill>
                <a:latin typeface="Georgia"/>
              </a:rPr>
              <a:t>Outcomes?</a:t>
            </a:r>
          </a:p>
          <a:p>
            <a:r>
              <a:rPr lang="en-US" sz="2400" b="1" dirty="0" smtClean="0">
                <a:solidFill>
                  <a:prstClr val="black"/>
                </a:solidFill>
                <a:latin typeface="Georgia"/>
              </a:rPr>
              <a:t>If </a:t>
            </a:r>
            <a:r>
              <a:rPr lang="en-US" sz="2400" b="1" dirty="0">
                <a:solidFill>
                  <a:prstClr val="black"/>
                </a:solidFill>
                <a:latin typeface="Georgia"/>
              </a:rPr>
              <a:t>using QOL/PRO, then blinding is critical, but is blinding truly possible?</a:t>
            </a:r>
            <a:endParaRPr lang="en-US" sz="2400" dirty="0"/>
          </a:p>
        </p:txBody>
      </p:sp>
      <p:sp>
        <p:nvSpPr>
          <p:cNvPr id="4" name="TextBox 3"/>
          <p:cNvSpPr txBox="1"/>
          <p:nvPr/>
        </p:nvSpPr>
        <p:spPr>
          <a:xfrm>
            <a:off x="4211171" y="6185425"/>
            <a:ext cx="4838119" cy="584775"/>
          </a:xfrm>
          <a:prstGeom prst="rect">
            <a:avLst/>
          </a:prstGeom>
          <a:solidFill>
            <a:schemeClr val="bg2"/>
          </a:solidFill>
        </p:spPr>
        <p:txBody>
          <a:bodyPr wrap="none" rtlCol="0">
            <a:spAutoFit/>
          </a:bodyPr>
          <a:lstStyle/>
          <a:p>
            <a:r>
              <a:rPr lang="en-US" sz="3200" b="1" dirty="0" smtClean="0">
                <a:solidFill>
                  <a:prstClr val="black"/>
                </a:solidFill>
              </a:rPr>
              <a:t>Slide Courtesy, Dr. </a:t>
            </a:r>
            <a:r>
              <a:rPr lang="en-US" sz="3200" b="1" dirty="0" err="1" smtClean="0">
                <a:solidFill>
                  <a:prstClr val="black"/>
                </a:solidFill>
              </a:rPr>
              <a:t>Gounder</a:t>
            </a:r>
            <a:endParaRPr lang="en-US" sz="3200" b="1" dirty="0">
              <a:solidFill>
                <a:prstClr val="black"/>
              </a:solidFill>
            </a:endParaRPr>
          </a:p>
        </p:txBody>
      </p:sp>
    </p:spTree>
    <p:extLst>
      <p:ext uri="{BB962C8B-B14F-4D97-AF65-F5344CB8AC3E}">
        <p14:creationId xmlns:p14="http://schemas.microsoft.com/office/powerpoint/2010/main" val="227917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19" y="-499385"/>
            <a:ext cx="7886700" cy="1325563"/>
          </a:xfrm>
        </p:spPr>
        <p:txBody>
          <a:bodyPr/>
          <a:lstStyle/>
          <a:p>
            <a:pPr algn="ctr"/>
            <a:r>
              <a:rPr lang="en-US" dirty="0">
                <a:solidFill>
                  <a:srgbClr val="2B52BF"/>
                </a:solidFill>
              </a:rPr>
              <a:t>Study Monitoring</a:t>
            </a:r>
          </a:p>
        </p:txBody>
      </p:sp>
      <p:sp>
        <p:nvSpPr>
          <p:cNvPr id="4" name="Slide Number Placeholder 3"/>
          <p:cNvSpPr>
            <a:spLocks noGrp="1"/>
          </p:cNvSpPr>
          <p:nvPr>
            <p:ph type="sldNum" sz="quarter" idx="4294967295"/>
          </p:nvPr>
        </p:nvSpPr>
        <p:spPr/>
        <p:txBody>
          <a:bodyPr/>
          <a:lstStyle/>
          <a:p>
            <a:endParaRPr lang="en-US" dirty="0">
              <a:solidFill>
                <a:prstClr val="black"/>
              </a:solidFill>
            </a:endParaRPr>
          </a:p>
        </p:txBody>
      </p:sp>
      <p:sp>
        <p:nvSpPr>
          <p:cNvPr id="11" name="TextBox 10"/>
          <p:cNvSpPr txBox="1"/>
          <p:nvPr/>
        </p:nvSpPr>
        <p:spPr>
          <a:xfrm>
            <a:off x="457200" y="1066800"/>
            <a:ext cx="8954891" cy="2246769"/>
          </a:xfrm>
          <a:prstGeom prst="rect">
            <a:avLst/>
          </a:prstGeom>
          <a:noFill/>
        </p:spPr>
        <p:txBody>
          <a:bodyPr wrap="square" rtlCol="0">
            <a:spAutoFit/>
          </a:bodyPr>
          <a:lstStyle/>
          <a:p>
            <a:r>
              <a:rPr lang="en-US" altLang="en-US" sz="2800" dirty="0">
                <a:solidFill>
                  <a:prstClr val="black"/>
                </a:solidFill>
              </a:rPr>
              <a:t>A pre-specified interim futility analysis was conducted at 25 PFS events</a:t>
            </a:r>
            <a:r>
              <a:rPr lang="en-US" altLang="en-US" sz="2800" dirty="0" smtClean="0">
                <a:solidFill>
                  <a:prstClr val="black"/>
                </a:solidFill>
              </a:rPr>
              <a:t>.</a:t>
            </a:r>
          </a:p>
          <a:p>
            <a:pPr marL="914400" lvl="1" indent="-457200">
              <a:buFont typeface="Arial" panose="020B0604020202020204" pitchFamily="34" charset="0"/>
              <a:buChar char="•"/>
            </a:pPr>
            <a:r>
              <a:rPr lang="en-US" sz="2800" dirty="0" smtClean="0">
                <a:solidFill>
                  <a:prstClr val="black"/>
                </a:solidFill>
              </a:rPr>
              <a:t>DSMB </a:t>
            </a:r>
            <a:r>
              <a:rPr lang="en-US" sz="2800" dirty="0">
                <a:solidFill>
                  <a:prstClr val="black"/>
                </a:solidFill>
              </a:rPr>
              <a:t>requested an efficacy analysis, at its next session (6 months).</a:t>
            </a:r>
          </a:p>
          <a:p>
            <a:endParaRPr lang="en-US" sz="2800" dirty="0">
              <a:solidFill>
                <a:prstClr val="black"/>
              </a:solidFill>
            </a:endParaRPr>
          </a:p>
        </p:txBody>
      </p:sp>
      <p:sp>
        <p:nvSpPr>
          <p:cNvPr id="16" name="TextBox 15"/>
          <p:cNvSpPr txBox="1"/>
          <p:nvPr/>
        </p:nvSpPr>
        <p:spPr>
          <a:xfrm>
            <a:off x="548377" y="3326711"/>
            <a:ext cx="8348585" cy="2677656"/>
          </a:xfrm>
          <a:prstGeom prst="rect">
            <a:avLst/>
          </a:prstGeom>
          <a:noFill/>
        </p:spPr>
        <p:txBody>
          <a:bodyPr wrap="square" rtlCol="0">
            <a:spAutoFit/>
          </a:bodyPr>
          <a:lstStyle/>
          <a:p>
            <a:r>
              <a:rPr lang="en-US" sz="2800" dirty="0">
                <a:solidFill>
                  <a:prstClr val="black"/>
                </a:solidFill>
              </a:rPr>
              <a:t>Efficacy analysis with 27 PFS events and 75 evaluable </a:t>
            </a:r>
            <a:r>
              <a:rPr lang="en-US" sz="2800" dirty="0" smtClean="0">
                <a:solidFill>
                  <a:prstClr val="black"/>
                </a:solidFill>
              </a:rPr>
              <a:t>patients.</a:t>
            </a:r>
          </a:p>
          <a:p>
            <a:pPr marL="914400" lvl="1" indent="-457200">
              <a:buFont typeface="Arial" panose="020B0604020202020204" pitchFamily="34" charset="0"/>
              <a:buChar char="•"/>
            </a:pPr>
            <a:r>
              <a:rPr lang="en-US" sz="2800" dirty="0" smtClean="0">
                <a:solidFill>
                  <a:prstClr val="black"/>
                </a:solidFill>
              </a:rPr>
              <a:t>Overwhelmingly positive data!!!!</a:t>
            </a:r>
            <a:endParaRPr lang="en-US" sz="2800" dirty="0">
              <a:solidFill>
                <a:prstClr val="black"/>
              </a:solidFill>
            </a:endParaRPr>
          </a:p>
          <a:p>
            <a:pPr marL="914400" lvl="1" indent="-457200">
              <a:buFont typeface="Arial" panose="020B0604020202020204" pitchFamily="34" charset="0"/>
              <a:buChar char="•"/>
            </a:pPr>
            <a:r>
              <a:rPr lang="en-US" sz="2800" dirty="0" smtClean="0">
                <a:solidFill>
                  <a:prstClr val="black"/>
                </a:solidFill>
              </a:rPr>
              <a:t>DSMB </a:t>
            </a:r>
            <a:r>
              <a:rPr lang="en-US" sz="2800" dirty="0">
                <a:solidFill>
                  <a:prstClr val="black"/>
                </a:solidFill>
              </a:rPr>
              <a:t>requested that all patients and clinicians be </a:t>
            </a:r>
            <a:r>
              <a:rPr lang="en-US" sz="2800" dirty="0" err="1">
                <a:solidFill>
                  <a:prstClr val="black"/>
                </a:solidFill>
              </a:rPr>
              <a:t>unblinded</a:t>
            </a:r>
            <a:r>
              <a:rPr lang="en-US" sz="2800" dirty="0">
                <a:solidFill>
                  <a:prstClr val="black"/>
                </a:solidFill>
              </a:rPr>
              <a:t> and placebo patients given the option to get open-label </a:t>
            </a:r>
            <a:r>
              <a:rPr lang="en-US" sz="2800" dirty="0" err="1">
                <a:solidFill>
                  <a:prstClr val="black"/>
                </a:solidFill>
              </a:rPr>
              <a:t>sorafenib</a:t>
            </a:r>
            <a:r>
              <a:rPr lang="en-US" sz="2800" dirty="0">
                <a:solidFill>
                  <a:prstClr val="black"/>
                </a:solidFill>
              </a:rPr>
              <a:t>.</a:t>
            </a:r>
          </a:p>
        </p:txBody>
      </p:sp>
      <p:sp>
        <p:nvSpPr>
          <p:cNvPr id="7" name="TextBox 6"/>
          <p:cNvSpPr txBox="1"/>
          <p:nvPr/>
        </p:nvSpPr>
        <p:spPr>
          <a:xfrm>
            <a:off x="4211171" y="6185425"/>
            <a:ext cx="4838119" cy="584775"/>
          </a:xfrm>
          <a:prstGeom prst="rect">
            <a:avLst/>
          </a:prstGeom>
          <a:solidFill>
            <a:schemeClr val="bg2"/>
          </a:solidFill>
        </p:spPr>
        <p:txBody>
          <a:bodyPr wrap="none" rtlCol="0">
            <a:spAutoFit/>
          </a:bodyPr>
          <a:lstStyle/>
          <a:p>
            <a:r>
              <a:rPr lang="en-US" sz="3200" b="1" dirty="0" smtClean="0">
                <a:solidFill>
                  <a:prstClr val="black"/>
                </a:solidFill>
              </a:rPr>
              <a:t>Slide Courtesy, Dr. </a:t>
            </a:r>
            <a:r>
              <a:rPr lang="en-US" sz="3200" b="1" dirty="0" err="1" smtClean="0">
                <a:solidFill>
                  <a:prstClr val="black"/>
                </a:solidFill>
              </a:rPr>
              <a:t>Gounder</a:t>
            </a:r>
            <a:endParaRPr lang="en-US" sz="3200" b="1" dirty="0">
              <a:solidFill>
                <a:prstClr val="black"/>
              </a:solidFill>
            </a:endParaRPr>
          </a:p>
        </p:txBody>
      </p:sp>
    </p:spTree>
    <p:extLst>
      <p:ext uri="{BB962C8B-B14F-4D97-AF65-F5344CB8AC3E}">
        <p14:creationId xmlns:p14="http://schemas.microsoft.com/office/powerpoint/2010/main" val="3665739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755010" y="248906"/>
            <a:ext cx="7531216" cy="537327"/>
          </a:xfrm>
          <a:prstGeom prst="rect">
            <a:avLst/>
          </a:prstGeom>
          <a:noFill/>
          <a:ln w="9525">
            <a:noFill/>
            <a:miter lim="800000"/>
            <a:headEnd/>
            <a:tailEnd/>
          </a:ln>
        </p:spPr>
        <p:txBody>
          <a:bodyPr wrap="square" lIns="0" tIns="0" rIns="0" bIns="0">
            <a:spAutoFit/>
          </a:bodyPr>
          <a:lstStyle/>
          <a:p>
            <a:pPr algn="ctr" defTabSz="457200" fontAlgn="base">
              <a:lnSpc>
                <a:spcPct val="97000"/>
              </a:lnSpc>
              <a:spcBef>
                <a:spcPct val="0"/>
              </a:spcBef>
              <a:spcAft>
                <a:spcPct val="0"/>
              </a:spcAft>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2B52BF"/>
                </a:solidFill>
                <a:latin typeface="Georgia" charset="0"/>
                <a:ea typeface="Georgia" charset="0"/>
                <a:cs typeface="Georgia" charset="0"/>
              </a:rPr>
              <a:t>Progression-free survival at median of 27.2 months ~ 7 fold reduction in PFS or death</a:t>
            </a:r>
          </a:p>
        </p:txBody>
      </p:sp>
      <p:sp>
        <p:nvSpPr>
          <p:cNvPr id="5124" name="Text Box 4"/>
          <p:cNvSpPr txBox="1">
            <a:spLocks noChangeArrowheads="1"/>
          </p:cNvSpPr>
          <p:nvPr/>
        </p:nvSpPr>
        <p:spPr bwMode="auto">
          <a:xfrm>
            <a:off x="97412" y="6315203"/>
            <a:ext cx="3941188" cy="162609"/>
          </a:xfrm>
          <a:prstGeom prst="rect">
            <a:avLst/>
          </a:prstGeom>
          <a:noFill/>
          <a:ln w="9525">
            <a:noFill/>
            <a:miter lim="800000"/>
            <a:headEnd/>
            <a:tailEnd/>
          </a:ln>
        </p:spPr>
        <p:txBody>
          <a:bodyPr wrap="square" lIns="0" tIns="0" rIns="0" bIns="0">
            <a:spAutoFit/>
          </a:bodyPr>
          <a:lstStyle/>
          <a:p>
            <a:pPr defTabSz="457200" fontAlgn="base">
              <a:lnSpc>
                <a:spcPct val="97000"/>
              </a:lnSpc>
              <a:spcBef>
                <a:spcPct val="0"/>
              </a:spcBef>
              <a:spcAft>
                <a:spcPct val="0"/>
              </a:spcAft>
              <a:buClr>
                <a:srgbClr val="FFFFFF"/>
              </a:buClr>
              <a:buSzPct val="45000"/>
              <a:tabLst>
                <a:tab pos="656650" algn="l"/>
                <a:tab pos="1313299" algn="l"/>
                <a:tab pos="1969949" algn="l"/>
                <a:tab pos="2626599" algn="l"/>
                <a:tab pos="3283248" algn="l"/>
              </a:tabLst>
            </a:pPr>
            <a:r>
              <a:rPr lang="en-GB" sz="1089" dirty="0">
                <a:solidFill>
                  <a:prstClr val="black"/>
                </a:solidFill>
                <a:latin typeface="Arial" charset="0"/>
                <a:ea typeface="ＭＳ Ｐゴシック" charset="0"/>
              </a:rPr>
              <a:t>Gounder MM, Mahoney M et al. N </a:t>
            </a:r>
            <a:r>
              <a:rPr lang="en-GB" sz="1089" dirty="0" err="1">
                <a:solidFill>
                  <a:prstClr val="black"/>
                </a:solidFill>
                <a:latin typeface="Arial" charset="0"/>
                <a:ea typeface="ＭＳ Ｐゴシック" charset="0"/>
              </a:rPr>
              <a:t>Engl</a:t>
            </a:r>
            <a:r>
              <a:rPr lang="en-GB" sz="1089" dirty="0">
                <a:solidFill>
                  <a:prstClr val="black"/>
                </a:solidFill>
                <a:latin typeface="Arial" charset="0"/>
                <a:ea typeface="ＭＳ Ｐゴシック" charset="0"/>
              </a:rPr>
              <a:t> J Med </a:t>
            </a:r>
            <a:r>
              <a:rPr lang="en-GB" sz="1089" dirty="0" smtClean="0">
                <a:solidFill>
                  <a:prstClr val="black"/>
                </a:solidFill>
                <a:latin typeface="Arial" charset="0"/>
                <a:ea typeface="ＭＳ Ｐゴシック" charset="0"/>
              </a:rPr>
              <a:t>2018</a:t>
            </a:r>
            <a:endParaRPr lang="en-GB" sz="1089" dirty="0">
              <a:solidFill>
                <a:prstClr val="black"/>
              </a:solidFill>
              <a:latin typeface="Arial" charset="0"/>
              <a:ea typeface="ＭＳ Ｐゴシック" charset="0"/>
            </a:endParaRPr>
          </a:p>
        </p:txBody>
      </p:sp>
      <p:pic>
        <p:nvPicPr>
          <p:cNvPr id="6" name="Picture 5" descr="Image"/>
          <p:cNvPicPr>
            <a:picLocks noChangeAspect="1"/>
          </p:cNvPicPr>
          <p:nvPr/>
        </p:nvPicPr>
        <p:blipFill>
          <a:blip r:embed="rId3" cstate="print"/>
          <a:stretch>
            <a:fillRect/>
          </a:stretch>
        </p:blipFill>
        <p:spPr>
          <a:xfrm>
            <a:off x="2681870" y="778743"/>
            <a:ext cx="3939265" cy="5378361"/>
          </a:xfrm>
          <a:prstGeom prst="rect">
            <a:avLst/>
          </a:prstGeom>
        </p:spPr>
      </p:pic>
      <p:sp>
        <p:nvSpPr>
          <p:cNvPr id="5" name="TextBox 4"/>
          <p:cNvSpPr txBox="1"/>
          <p:nvPr/>
        </p:nvSpPr>
        <p:spPr>
          <a:xfrm>
            <a:off x="4211171" y="6185425"/>
            <a:ext cx="4838119" cy="584775"/>
          </a:xfrm>
          <a:prstGeom prst="rect">
            <a:avLst/>
          </a:prstGeom>
          <a:solidFill>
            <a:schemeClr val="bg2"/>
          </a:solidFill>
        </p:spPr>
        <p:txBody>
          <a:bodyPr wrap="none" rtlCol="0">
            <a:spAutoFit/>
          </a:bodyPr>
          <a:lstStyle/>
          <a:p>
            <a:r>
              <a:rPr lang="en-US" sz="3200" b="1" dirty="0" smtClean="0">
                <a:solidFill>
                  <a:prstClr val="black"/>
                </a:solidFill>
              </a:rPr>
              <a:t>Slide Courtesy, Dr. </a:t>
            </a:r>
            <a:r>
              <a:rPr lang="en-US" sz="3200" b="1" dirty="0" err="1" smtClean="0">
                <a:solidFill>
                  <a:prstClr val="black"/>
                </a:solidFill>
              </a:rPr>
              <a:t>Gounder</a:t>
            </a:r>
            <a:endParaRPr lang="en-US" sz="3200" b="1" dirty="0">
              <a:solidFill>
                <a:prstClr val="black"/>
              </a:solidFill>
            </a:endParaRPr>
          </a:p>
        </p:txBody>
      </p:sp>
      <p:sp>
        <p:nvSpPr>
          <p:cNvPr id="7" name="TextBox 6"/>
          <p:cNvSpPr txBox="1"/>
          <p:nvPr/>
        </p:nvSpPr>
        <p:spPr>
          <a:xfrm>
            <a:off x="19522" y="2133600"/>
            <a:ext cx="2571278" cy="3046988"/>
          </a:xfrm>
          <a:prstGeom prst="rect">
            <a:avLst/>
          </a:prstGeom>
          <a:solidFill>
            <a:srgbClr val="EEECE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Calibri"/>
              </a:rPr>
              <a:t>Undergoing</a:t>
            </a:r>
          </a:p>
          <a:p>
            <a:pPr marL="0" marR="0" lvl="0" indent="0" defTabSz="914400" eaLnBrk="1" fontAlgn="auto" latinLnBrk="0" hangingPunct="1">
              <a:lnSpc>
                <a:spcPct val="100000"/>
              </a:lnSpc>
              <a:spcBef>
                <a:spcPts val="0"/>
              </a:spcBef>
              <a:spcAft>
                <a:spcPts val="0"/>
              </a:spcAft>
              <a:buClrTx/>
              <a:buSzTx/>
              <a:buFontTx/>
              <a:buNone/>
              <a:tabLst/>
              <a:defRPr/>
            </a:pPr>
            <a:r>
              <a:rPr lang="en-US" sz="3200" b="1" kern="0" dirty="0" smtClean="0">
                <a:solidFill>
                  <a:prstClr val="black"/>
                </a:solidFill>
                <a:latin typeface="Calibri"/>
              </a:rPr>
              <a:t>Consideration </a:t>
            </a:r>
          </a:p>
          <a:p>
            <a:pPr marL="0" marR="0" lvl="0" indent="0" defTabSz="914400" eaLnBrk="1" fontAlgn="auto" latinLnBrk="0" hangingPunct="1">
              <a:lnSpc>
                <a:spcPct val="100000"/>
              </a:lnSpc>
              <a:spcBef>
                <a:spcPts val="0"/>
              </a:spcBef>
              <a:spcAft>
                <a:spcPts val="0"/>
              </a:spcAft>
              <a:buClrTx/>
              <a:buSzTx/>
              <a:buFontTx/>
              <a:buNone/>
              <a:tabLst/>
              <a:defRPr/>
            </a:pPr>
            <a:r>
              <a:rPr lang="en-US" sz="3200" b="1" kern="0" dirty="0">
                <a:solidFill>
                  <a:prstClr val="black"/>
                </a:solidFill>
                <a:latin typeface="Calibri"/>
              </a:rPr>
              <a:t>f</a:t>
            </a:r>
            <a:r>
              <a:rPr kumimoji="0" lang="en-US" sz="3200" b="1" i="0" u="none" strike="noStrike" kern="0" cap="none" spc="0" normalizeH="0" baseline="0" noProof="0" dirty="0" smtClean="0">
                <a:ln>
                  <a:noFill/>
                </a:ln>
                <a:solidFill>
                  <a:prstClr val="black"/>
                </a:solidFill>
                <a:effectLst/>
                <a:uLnTx/>
                <a:uFillTx/>
                <a:latin typeface="Calibri"/>
              </a:rPr>
              <a:t>or FDA filing</a:t>
            </a:r>
          </a:p>
          <a:p>
            <a:pPr marL="0" marR="0" lvl="0" indent="0" defTabSz="914400" eaLnBrk="1" fontAlgn="auto" latinLnBrk="0" hangingPunct="1">
              <a:lnSpc>
                <a:spcPct val="100000"/>
              </a:lnSpc>
              <a:spcBef>
                <a:spcPts val="0"/>
              </a:spcBef>
              <a:spcAft>
                <a:spcPts val="0"/>
              </a:spcAft>
              <a:buClrTx/>
              <a:buSzTx/>
              <a:buFontTx/>
              <a:buNone/>
              <a:tabLst/>
              <a:defRPr/>
            </a:pPr>
            <a:r>
              <a:rPr lang="en-US" sz="3200" b="1" kern="0" dirty="0" smtClean="0">
                <a:solidFill>
                  <a:prstClr val="black"/>
                </a:solidFill>
                <a:latin typeface="Calibri"/>
              </a:rPr>
              <a:t>--based on data from 84 patients</a:t>
            </a:r>
            <a:endParaRPr kumimoji="0" lang="en-US" sz="3200" b="1" i="0" u="none" strike="noStrike" kern="0" cap="none" spc="0" normalizeH="0" baseline="0" noProof="0" dirty="0" smtClean="0">
              <a:ln>
                <a:noFill/>
              </a:ln>
              <a:solidFill>
                <a:prstClr val="black"/>
              </a:solidFill>
              <a:effectLst/>
              <a:uLnTx/>
              <a:uFillTx/>
              <a:latin typeface="Calibri"/>
            </a:endParaRPr>
          </a:p>
        </p:txBody>
      </p:sp>
    </p:spTree>
    <p:extLst>
      <p:ext uri="{BB962C8B-B14F-4D97-AF65-F5344CB8AC3E}">
        <p14:creationId xmlns:p14="http://schemas.microsoft.com/office/powerpoint/2010/main" val="4328648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6362" y="1271811"/>
            <a:ext cx="257987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 y="4572000"/>
            <a:ext cx="8153400" cy="1384995"/>
          </a:xfrm>
          <a:prstGeom prst="rect">
            <a:avLst/>
          </a:prstGeom>
        </p:spPr>
        <p:txBody>
          <a:bodyPr wrap="square">
            <a:spAutoFit/>
          </a:bodyPr>
          <a:lstStyle/>
          <a:p>
            <a:pPr>
              <a:spcBef>
                <a:spcPts val="600"/>
              </a:spcBef>
            </a:pPr>
            <a:r>
              <a:rPr lang="en-US" sz="2800" dirty="0" smtClean="0">
                <a:solidFill>
                  <a:prstClr val="black"/>
                </a:solidFill>
              </a:rPr>
              <a:t>Internationally recognized cancer biostatistician and leader in clinical trial design, endpoints and trial methodology (1970-2016)</a:t>
            </a:r>
          </a:p>
        </p:txBody>
      </p:sp>
      <p:sp>
        <p:nvSpPr>
          <p:cNvPr id="2" name="Rectangle 1"/>
          <p:cNvSpPr/>
          <p:nvPr/>
        </p:nvSpPr>
        <p:spPr>
          <a:xfrm>
            <a:off x="2133600" y="228600"/>
            <a:ext cx="5447325" cy="1077218"/>
          </a:xfrm>
          <a:prstGeom prst="rect">
            <a:avLst/>
          </a:prstGeom>
        </p:spPr>
        <p:txBody>
          <a:bodyPr wrap="none">
            <a:spAutoFit/>
          </a:bodyPr>
          <a:lstStyle/>
          <a:p>
            <a:pPr algn="ctr"/>
            <a:r>
              <a:rPr lang="en-US" altLang="en-US" sz="3200" b="1" dirty="0">
                <a:solidFill>
                  <a:srgbClr val="2B52BF"/>
                </a:solidFill>
              </a:rPr>
              <a:t>Remembering Dan </a:t>
            </a:r>
            <a:r>
              <a:rPr lang="en-US" altLang="en-US" sz="3200" b="1" dirty="0" smtClean="0">
                <a:solidFill>
                  <a:srgbClr val="2B52BF"/>
                </a:solidFill>
              </a:rPr>
              <a:t>Sargent</a:t>
            </a:r>
          </a:p>
          <a:p>
            <a:pPr algn="ctr"/>
            <a:r>
              <a:rPr lang="en-US" sz="3200" b="1" dirty="0" smtClean="0">
                <a:solidFill>
                  <a:srgbClr val="2B52BF"/>
                </a:solidFill>
              </a:rPr>
              <a:t>SCT President 2013-2014</a:t>
            </a:r>
            <a:endParaRPr lang="en-US" sz="3200" dirty="0">
              <a:solidFill>
                <a:srgbClr val="2B52BF"/>
              </a:solidFill>
            </a:endParaRPr>
          </a:p>
        </p:txBody>
      </p:sp>
    </p:spTree>
    <p:extLst>
      <p:ext uri="{BB962C8B-B14F-4D97-AF65-F5344CB8AC3E}">
        <p14:creationId xmlns:p14="http://schemas.microsoft.com/office/powerpoint/2010/main" val="1237473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normAutofit/>
          </a:bodyPr>
          <a:lstStyle/>
          <a:p>
            <a:pPr algn="ctr"/>
            <a:r>
              <a:rPr lang="en-US" altLang="en-US" b="1" dirty="0" smtClean="0"/>
              <a:t>Remembering Dan Sargent</a:t>
            </a:r>
            <a:br>
              <a:rPr lang="en-US" altLang="en-US" b="1" dirty="0" smtClean="0"/>
            </a:br>
            <a:r>
              <a:rPr lang="en-US" altLang="en-US" b="1" dirty="0" smtClean="0"/>
              <a:t>Adjuvant </a:t>
            </a:r>
            <a:r>
              <a:rPr lang="en-US" altLang="en-US" b="1" dirty="0"/>
              <a:t>Colon </a:t>
            </a:r>
            <a:r>
              <a:rPr lang="en-US" altLang="en-US" b="1" dirty="0" smtClean="0"/>
              <a:t>Cancer</a:t>
            </a:r>
            <a:endParaRPr lang="en-US" altLang="en-US" b="1" dirty="0"/>
          </a:p>
        </p:txBody>
      </p:sp>
      <p:sp>
        <p:nvSpPr>
          <p:cNvPr id="413699" name="Rectangle 3"/>
          <p:cNvSpPr>
            <a:spLocks noGrp="1" noChangeArrowheads="1"/>
          </p:cNvSpPr>
          <p:nvPr>
            <p:ph type="body" idx="1"/>
          </p:nvPr>
        </p:nvSpPr>
        <p:spPr>
          <a:xfrm>
            <a:off x="533400" y="1752600"/>
            <a:ext cx="8243455" cy="4505943"/>
          </a:xfrm>
        </p:spPr>
        <p:txBody>
          <a:bodyPr/>
          <a:lstStyle/>
          <a:p>
            <a:pPr marL="261938" indent="-261938"/>
            <a:r>
              <a:rPr lang="en-US" altLang="en-US" sz="2800" dirty="0" smtClean="0"/>
              <a:t>OS:  ultimate </a:t>
            </a:r>
            <a:r>
              <a:rPr lang="en-US" altLang="en-US" sz="2800" dirty="0"/>
              <a:t>goal of any therapy for </a:t>
            </a:r>
            <a:br>
              <a:rPr lang="en-US" altLang="en-US" sz="2800" dirty="0"/>
            </a:br>
            <a:r>
              <a:rPr lang="en-US" altLang="en-US" sz="2800" dirty="0"/>
              <a:t>life-threatening </a:t>
            </a:r>
            <a:r>
              <a:rPr lang="en-US" altLang="en-US" sz="2800" dirty="0" smtClean="0"/>
              <a:t>disease, but…</a:t>
            </a:r>
            <a:endParaRPr lang="en-US" altLang="en-US" sz="2800" dirty="0"/>
          </a:p>
          <a:p>
            <a:pPr marL="627063" lvl="1" indent="-169863"/>
            <a:r>
              <a:rPr lang="en-US" altLang="en-US" sz="2800" i="0" dirty="0"/>
              <a:t>Insensitive</a:t>
            </a:r>
          </a:p>
          <a:p>
            <a:pPr marL="627063" lvl="1" indent="-169863"/>
            <a:r>
              <a:rPr lang="en-US" altLang="en-US" sz="2800" i="0" dirty="0"/>
              <a:t>True treatment benefit may be confounded by successive lines of therapy</a:t>
            </a:r>
          </a:p>
          <a:p>
            <a:pPr marL="261938" indent="-261938"/>
            <a:r>
              <a:rPr lang="en-US" altLang="en-US" sz="2800" dirty="0"/>
              <a:t>85% of deaths within 8 years of diagnosis are following recurrence (Sargent et al, NEJM 2001)</a:t>
            </a:r>
            <a:endParaRPr lang="en-US" altLang="en-US" sz="2800" baseline="30000" dirty="0"/>
          </a:p>
          <a:p>
            <a:pPr marL="261938" indent="-261938"/>
            <a:r>
              <a:rPr lang="en-US" altLang="en-US" sz="2800" dirty="0"/>
              <a:t>To meaningfully increase likelihood of cure, we must prevent recurrent disease </a:t>
            </a:r>
          </a:p>
          <a:p>
            <a:pPr marL="261938" indent="-261938">
              <a:lnSpc>
                <a:spcPct val="150000"/>
              </a:lnSpc>
            </a:pPr>
            <a:endParaRPr lang="en-US" altLang="en-US" dirty="0"/>
          </a:p>
        </p:txBody>
      </p:sp>
    </p:spTree>
    <p:extLst>
      <p:ext uri="{BB962C8B-B14F-4D97-AF65-F5344CB8AC3E}">
        <p14:creationId xmlns:p14="http://schemas.microsoft.com/office/powerpoint/2010/main" val="1268325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ltLang="en-US" b="1" dirty="0" smtClean="0"/>
              <a:t>Colon Cancer:  Hypothesis</a:t>
            </a:r>
            <a:r>
              <a:rPr lang="en-US" altLang="en-US" dirty="0"/>
              <a:t>	</a:t>
            </a:r>
          </a:p>
        </p:txBody>
      </p:sp>
      <p:sp>
        <p:nvSpPr>
          <p:cNvPr id="432131" name="Rectangle 3"/>
          <p:cNvSpPr>
            <a:spLocks noGrp="1" noChangeArrowheads="1"/>
          </p:cNvSpPr>
          <p:nvPr>
            <p:ph type="body" idx="1"/>
          </p:nvPr>
        </p:nvSpPr>
        <p:spPr>
          <a:xfrm>
            <a:off x="685512" y="1676400"/>
            <a:ext cx="8250670" cy="4419781"/>
          </a:xfrm>
        </p:spPr>
        <p:txBody>
          <a:bodyPr>
            <a:normAutofit fontScale="92500"/>
          </a:bodyPr>
          <a:lstStyle/>
          <a:p>
            <a:r>
              <a:rPr lang="en-US" altLang="en-US" sz="3200" dirty="0" smtClean="0"/>
              <a:t>DFS, </a:t>
            </a:r>
            <a:r>
              <a:rPr lang="en-US" altLang="en-US" sz="3200" dirty="0"/>
              <a:t>assessed after 3 years, is an appropriate endpoint to replace </a:t>
            </a:r>
            <a:r>
              <a:rPr lang="en-US" altLang="en-US" sz="3200" dirty="0" smtClean="0"/>
              <a:t>OS </a:t>
            </a:r>
            <a:r>
              <a:rPr lang="en-US" altLang="en-US" sz="3200" dirty="0"/>
              <a:t>in adjuvant colon trials</a:t>
            </a:r>
          </a:p>
          <a:p>
            <a:pPr lvl="1"/>
            <a:r>
              <a:rPr lang="en-US" altLang="en-US" sz="2400" i="0" dirty="0"/>
              <a:t>Would allow more rapid completion, reporting of trials</a:t>
            </a:r>
          </a:p>
          <a:p>
            <a:pPr lvl="1"/>
            <a:r>
              <a:rPr lang="en-US" altLang="en-US" sz="2400" i="0" dirty="0"/>
              <a:t>Allow promising agents to benefit patients more </a:t>
            </a:r>
            <a:r>
              <a:rPr lang="en-US" altLang="en-US" sz="2400" i="0" dirty="0" smtClean="0"/>
              <a:t>quickly</a:t>
            </a:r>
            <a:endParaRPr lang="en-US" altLang="en-US" sz="3200" dirty="0"/>
          </a:p>
          <a:p>
            <a:endParaRPr lang="en-US" altLang="en-US" sz="3200" dirty="0" smtClean="0"/>
          </a:p>
          <a:p>
            <a:r>
              <a:rPr lang="en-US" altLang="en-US" sz="3200" dirty="0" smtClean="0"/>
              <a:t>Methods</a:t>
            </a:r>
            <a:r>
              <a:rPr lang="en-US" altLang="en-US" sz="3200" dirty="0"/>
              <a:t>:  Data from large randomized trials</a:t>
            </a:r>
          </a:p>
          <a:p>
            <a:pPr lvl="1"/>
            <a:r>
              <a:rPr lang="en-US" altLang="en-US" sz="2400" i="0" dirty="0"/>
              <a:t>Individual patient data from all trials</a:t>
            </a:r>
          </a:p>
          <a:p>
            <a:pPr lvl="1"/>
            <a:r>
              <a:rPr lang="en-US" altLang="en-US" sz="2400" i="0" dirty="0"/>
              <a:t>Compare DFS, OS for each arm</a:t>
            </a:r>
          </a:p>
          <a:p>
            <a:pPr lvl="1"/>
            <a:r>
              <a:rPr lang="en-US" altLang="en-US" sz="2400" i="0" dirty="0"/>
              <a:t>Landmark:  5 year OS</a:t>
            </a:r>
            <a:endParaRPr lang="en-US" altLang="en-US" sz="2400" dirty="0"/>
          </a:p>
        </p:txBody>
      </p:sp>
    </p:spTree>
    <p:extLst>
      <p:ext uri="{BB962C8B-B14F-4D97-AF65-F5344CB8AC3E}">
        <p14:creationId xmlns:p14="http://schemas.microsoft.com/office/powerpoint/2010/main" val="3099280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ext Box 2"/>
          <p:cNvSpPr txBox="1">
            <a:spLocks noChangeArrowheads="1"/>
          </p:cNvSpPr>
          <p:nvPr/>
        </p:nvSpPr>
        <p:spPr bwMode="auto">
          <a:xfrm>
            <a:off x="266989" y="6172527"/>
            <a:ext cx="85335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smtClean="0">
                <a:solidFill>
                  <a:srgbClr val="FF9933"/>
                </a:solidFill>
                <a:latin typeface="Trebuchet MS" pitchFamily="34" charset="0"/>
              </a:rPr>
              <a:t>           </a:t>
            </a:r>
            <a:r>
              <a:rPr lang="en-US" altLang="en-US" sz="3200" dirty="0" smtClean="0">
                <a:solidFill>
                  <a:srgbClr val="0046AD"/>
                </a:solidFill>
                <a:latin typeface="Trebuchet MS" pitchFamily="34" charset="0"/>
              </a:rPr>
              <a:t>Total</a:t>
            </a:r>
            <a:r>
              <a:rPr lang="en-US" altLang="en-US" sz="3200" dirty="0">
                <a:solidFill>
                  <a:srgbClr val="0046AD"/>
                </a:solidFill>
                <a:latin typeface="Trebuchet MS" pitchFamily="34" charset="0"/>
              </a:rPr>
              <a:t>:  43 treatment arms; </a:t>
            </a:r>
            <a:r>
              <a:rPr lang="en-US" altLang="en-US" sz="3200" dirty="0" smtClean="0">
                <a:solidFill>
                  <a:srgbClr val="0046AD"/>
                </a:solidFill>
                <a:latin typeface="Trebuchet MS" pitchFamily="34" charset="0"/>
              </a:rPr>
              <a:t>20,898 </a:t>
            </a:r>
            <a:r>
              <a:rPr lang="en-US" altLang="en-US" sz="3200" dirty="0">
                <a:solidFill>
                  <a:srgbClr val="0046AD"/>
                </a:solidFill>
                <a:latin typeface="Trebuchet MS" pitchFamily="34" charset="0"/>
              </a:rPr>
              <a:t>pts</a:t>
            </a:r>
          </a:p>
        </p:txBody>
      </p:sp>
      <p:grpSp>
        <p:nvGrpSpPr>
          <p:cNvPr id="418819" name="Group 3"/>
          <p:cNvGrpSpPr>
            <a:grpSpLocks noRot="1"/>
          </p:cNvGrpSpPr>
          <p:nvPr/>
        </p:nvGrpSpPr>
        <p:grpSpPr bwMode="auto">
          <a:xfrm>
            <a:off x="1016001" y="1057451"/>
            <a:ext cx="6879648" cy="4994872"/>
            <a:chOff x="0" y="0"/>
            <a:chExt cx="4291" cy="3213"/>
          </a:xfrm>
        </p:grpSpPr>
        <p:sp>
          <p:nvSpPr>
            <p:cNvPr id="418820" name="Rectangle 4"/>
            <p:cNvSpPr>
              <a:spLocks noChangeArrowheads="1"/>
            </p:cNvSpPr>
            <p:nvPr/>
          </p:nvSpPr>
          <p:spPr bwMode="auto">
            <a:xfrm>
              <a:off x="3427" y="2880"/>
              <a:ext cx="864" cy="3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SzPct val="100000"/>
                <a:buChar char="•"/>
                <a:defRPr sz="2400">
                  <a:solidFill>
                    <a:schemeClr val="tx1"/>
                  </a:solidFill>
                  <a:latin typeface="Arial" charset="0"/>
                </a:defRPr>
              </a:lvl1pPr>
              <a:lvl2pPr algn="l">
                <a:spcBef>
                  <a:spcPct val="20000"/>
                </a:spcBef>
                <a:buSzPct val="100000"/>
                <a:buChar char="–"/>
                <a:defRPr sz="2000" i="1">
                  <a:solidFill>
                    <a:schemeClr val="tx1"/>
                  </a:solidFill>
                  <a:latin typeface="Arial" charset="0"/>
                </a:defRPr>
              </a:lvl2pPr>
              <a:lvl3pPr algn="l">
                <a:spcBef>
                  <a:spcPct val="20000"/>
                </a:spcBef>
                <a:buSzPct val="100000"/>
                <a:buChar char="•"/>
                <a:defRPr sz="2000">
                  <a:solidFill>
                    <a:schemeClr val="tx1"/>
                  </a:solidFill>
                  <a:latin typeface="Arial" charset="0"/>
                </a:defRPr>
              </a:lvl3pPr>
              <a:lvl4pPr algn="l">
                <a:spcBef>
                  <a:spcPct val="20000"/>
                </a:spcBef>
                <a:buSzPct val="100000"/>
                <a:buChar char="–"/>
                <a:defRPr>
                  <a:solidFill>
                    <a:schemeClr val="tx1"/>
                  </a:solidFill>
                  <a:latin typeface="Arial" charset="0"/>
                </a:defRPr>
              </a:lvl4pPr>
              <a:lvl5pPr algn="l">
                <a:spcBef>
                  <a:spcPct val="20000"/>
                </a:spcBef>
                <a:buSzPct val="100000"/>
                <a:buChar char="•"/>
                <a:defRPr>
                  <a:solidFill>
                    <a:schemeClr val="tx1"/>
                  </a:solidFill>
                  <a:latin typeface="Arial" charset="0"/>
                </a:defRPr>
              </a:lvl5pPr>
              <a:lvl6pPr eaLnBrk="0" fontAlgn="base" hangingPunct="0">
                <a:spcBef>
                  <a:spcPct val="20000"/>
                </a:spcBef>
                <a:spcAft>
                  <a:spcPct val="0"/>
                </a:spcAft>
                <a:buSzPct val="100000"/>
                <a:buChar char="•"/>
                <a:defRPr>
                  <a:solidFill>
                    <a:schemeClr val="tx1"/>
                  </a:solidFill>
                  <a:latin typeface="Arial" charset="0"/>
                </a:defRPr>
              </a:lvl6pPr>
              <a:lvl7pPr eaLnBrk="0" fontAlgn="base" hangingPunct="0">
                <a:spcBef>
                  <a:spcPct val="20000"/>
                </a:spcBef>
                <a:spcAft>
                  <a:spcPct val="0"/>
                </a:spcAft>
                <a:buSzPct val="100000"/>
                <a:buChar char="•"/>
                <a:defRPr>
                  <a:solidFill>
                    <a:schemeClr val="tx1"/>
                  </a:solidFill>
                  <a:latin typeface="Arial" charset="0"/>
                </a:defRPr>
              </a:lvl7pPr>
              <a:lvl8pPr eaLnBrk="0" fontAlgn="base" hangingPunct="0">
                <a:spcBef>
                  <a:spcPct val="20000"/>
                </a:spcBef>
                <a:spcAft>
                  <a:spcPct val="0"/>
                </a:spcAft>
                <a:buSzPct val="100000"/>
                <a:buChar char="•"/>
                <a:defRPr>
                  <a:solidFill>
                    <a:schemeClr val="tx1"/>
                  </a:solidFill>
                  <a:latin typeface="Arial" charset="0"/>
                </a:defRPr>
              </a:lvl8pPr>
              <a:lvl9pPr eaLnBrk="0" fontAlgn="base" hangingPunct="0">
                <a:spcBef>
                  <a:spcPct val="20000"/>
                </a:spcBef>
                <a:spcAft>
                  <a:spcPct val="0"/>
                </a:spcAft>
                <a:buSzPct val="100000"/>
                <a:buChar char="•"/>
                <a:defRPr>
                  <a:solidFill>
                    <a:schemeClr val="tx1"/>
                  </a:solidFill>
                  <a:latin typeface="Arial" charset="0"/>
                </a:defRPr>
              </a:lvl9pPr>
            </a:lstStyle>
            <a:p>
              <a:pPr algn="ctr">
                <a:buFontTx/>
                <a:buNone/>
              </a:pPr>
              <a:r>
                <a:rPr lang="en-US" altLang="en-US" sz="1800" b="1">
                  <a:solidFill>
                    <a:prstClr val="black"/>
                  </a:solidFill>
                  <a:latin typeface="Trebuchet MS" pitchFamily="34" charset="0"/>
                </a:rPr>
                <a:t>3517</a:t>
              </a:r>
            </a:p>
          </p:txBody>
        </p:sp>
        <p:sp>
          <p:nvSpPr>
            <p:cNvPr id="418821" name="Rectangle 5"/>
            <p:cNvSpPr>
              <a:spLocks noChangeArrowheads="1"/>
            </p:cNvSpPr>
            <p:nvPr/>
          </p:nvSpPr>
          <p:spPr bwMode="auto">
            <a:xfrm>
              <a:off x="2203" y="2880"/>
              <a:ext cx="1224" cy="3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SzPct val="100000"/>
                <a:buChar char="•"/>
                <a:defRPr sz="2400">
                  <a:solidFill>
                    <a:schemeClr val="tx1"/>
                  </a:solidFill>
                  <a:latin typeface="Arial" charset="0"/>
                </a:defRPr>
              </a:lvl1pPr>
              <a:lvl2pPr algn="l">
                <a:spcBef>
                  <a:spcPct val="20000"/>
                </a:spcBef>
                <a:buSzPct val="100000"/>
                <a:buChar char="–"/>
                <a:defRPr sz="2000" i="1">
                  <a:solidFill>
                    <a:schemeClr val="tx1"/>
                  </a:solidFill>
                  <a:latin typeface="Arial" charset="0"/>
                </a:defRPr>
              </a:lvl2pPr>
              <a:lvl3pPr algn="l">
                <a:spcBef>
                  <a:spcPct val="20000"/>
                </a:spcBef>
                <a:buSzPct val="100000"/>
                <a:buChar char="•"/>
                <a:defRPr sz="2000">
                  <a:solidFill>
                    <a:schemeClr val="tx1"/>
                  </a:solidFill>
                  <a:latin typeface="Arial" charset="0"/>
                </a:defRPr>
              </a:lvl3pPr>
              <a:lvl4pPr algn="l">
                <a:spcBef>
                  <a:spcPct val="20000"/>
                </a:spcBef>
                <a:buSzPct val="100000"/>
                <a:buChar char="–"/>
                <a:defRPr>
                  <a:solidFill>
                    <a:schemeClr val="tx1"/>
                  </a:solidFill>
                  <a:latin typeface="Arial" charset="0"/>
                </a:defRPr>
              </a:lvl4pPr>
              <a:lvl5pPr algn="l">
                <a:spcBef>
                  <a:spcPct val="20000"/>
                </a:spcBef>
                <a:buSzPct val="100000"/>
                <a:buChar char="•"/>
                <a:defRPr>
                  <a:solidFill>
                    <a:schemeClr val="tx1"/>
                  </a:solidFill>
                  <a:latin typeface="Arial" charset="0"/>
                </a:defRPr>
              </a:lvl5pPr>
              <a:lvl6pPr eaLnBrk="0" fontAlgn="base" hangingPunct="0">
                <a:spcBef>
                  <a:spcPct val="20000"/>
                </a:spcBef>
                <a:spcAft>
                  <a:spcPct val="0"/>
                </a:spcAft>
                <a:buSzPct val="100000"/>
                <a:buChar char="•"/>
                <a:defRPr>
                  <a:solidFill>
                    <a:schemeClr val="tx1"/>
                  </a:solidFill>
                  <a:latin typeface="Arial" charset="0"/>
                </a:defRPr>
              </a:lvl6pPr>
              <a:lvl7pPr eaLnBrk="0" fontAlgn="base" hangingPunct="0">
                <a:spcBef>
                  <a:spcPct val="20000"/>
                </a:spcBef>
                <a:spcAft>
                  <a:spcPct val="0"/>
                </a:spcAft>
                <a:buSzPct val="100000"/>
                <a:buChar char="•"/>
                <a:defRPr>
                  <a:solidFill>
                    <a:schemeClr val="tx1"/>
                  </a:solidFill>
                  <a:latin typeface="Arial" charset="0"/>
                </a:defRPr>
              </a:lvl7pPr>
              <a:lvl8pPr eaLnBrk="0" fontAlgn="base" hangingPunct="0">
                <a:spcBef>
                  <a:spcPct val="20000"/>
                </a:spcBef>
                <a:spcAft>
                  <a:spcPct val="0"/>
                </a:spcAft>
                <a:buSzPct val="100000"/>
                <a:buChar char="•"/>
                <a:defRPr>
                  <a:solidFill>
                    <a:schemeClr val="tx1"/>
                  </a:solidFill>
                  <a:latin typeface="Arial" charset="0"/>
                </a:defRPr>
              </a:lvl8pPr>
              <a:lvl9pPr eaLnBrk="0" fontAlgn="base" hangingPunct="0">
                <a:spcBef>
                  <a:spcPct val="20000"/>
                </a:spcBef>
                <a:spcAft>
                  <a:spcPct val="0"/>
                </a:spcAft>
                <a:buSzPct val="100000"/>
                <a:buChar char="•"/>
                <a:defRPr>
                  <a:solidFill>
                    <a:schemeClr val="tx1"/>
                  </a:solidFill>
                  <a:latin typeface="Arial" charset="0"/>
                </a:defRPr>
              </a:lvl9pPr>
            </a:lstStyle>
            <a:p>
              <a:pPr>
                <a:buFontTx/>
                <a:buNone/>
              </a:pPr>
              <a:r>
                <a:rPr lang="en-US" altLang="en-US" sz="1800" b="1">
                  <a:solidFill>
                    <a:prstClr val="black"/>
                  </a:solidFill>
                  <a:latin typeface="Trebuchet MS" pitchFamily="34" charset="0"/>
                </a:rPr>
                <a:t>QUASAR</a:t>
              </a:r>
              <a:r>
                <a:rPr lang="en-US" altLang="en-US" sz="2000">
                  <a:solidFill>
                    <a:prstClr val="black"/>
                  </a:solidFill>
                </a:rPr>
                <a:t>	</a:t>
              </a:r>
            </a:p>
          </p:txBody>
        </p:sp>
        <p:sp>
          <p:nvSpPr>
            <p:cNvPr id="418822" name="Rectangle 6"/>
            <p:cNvSpPr>
              <a:spLocks noChangeArrowheads="1"/>
            </p:cNvSpPr>
            <p:nvPr/>
          </p:nvSpPr>
          <p:spPr bwMode="auto">
            <a:xfrm>
              <a:off x="1195" y="2880"/>
              <a:ext cx="1008" cy="3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867</a:t>
              </a:r>
              <a:endParaRPr lang="en-US" altLang="en-US" sz="2000">
                <a:solidFill>
                  <a:prstClr val="black"/>
                </a:solidFill>
                <a:latin typeface="Trebuchet MS" pitchFamily="34" charset="0"/>
              </a:endParaRPr>
            </a:p>
          </p:txBody>
        </p:sp>
        <p:sp>
          <p:nvSpPr>
            <p:cNvPr id="418823" name="Rectangle 7"/>
            <p:cNvSpPr>
              <a:spLocks noChangeArrowheads="1"/>
            </p:cNvSpPr>
            <p:nvPr/>
          </p:nvSpPr>
          <p:spPr bwMode="auto">
            <a:xfrm>
              <a:off x="0" y="2880"/>
              <a:ext cx="1195" cy="3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GIVIO</a:t>
              </a:r>
              <a:endParaRPr lang="en-US" altLang="en-US" sz="2000">
                <a:solidFill>
                  <a:prstClr val="black"/>
                </a:solidFill>
                <a:latin typeface="Trebuchet MS" pitchFamily="34" charset="0"/>
              </a:endParaRPr>
            </a:p>
          </p:txBody>
        </p:sp>
        <p:sp>
          <p:nvSpPr>
            <p:cNvPr id="418824" name="Rectangle 8"/>
            <p:cNvSpPr>
              <a:spLocks noChangeArrowheads="1"/>
            </p:cNvSpPr>
            <p:nvPr/>
          </p:nvSpPr>
          <p:spPr bwMode="auto">
            <a:xfrm>
              <a:off x="3427" y="2592"/>
              <a:ext cx="86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905</a:t>
              </a:r>
              <a:endParaRPr lang="en-US" altLang="en-US" sz="2000">
                <a:solidFill>
                  <a:prstClr val="black"/>
                </a:solidFill>
                <a:latin typeface="Trebuchet MS" pitchFamily="34" charset="0"/>
              </a:endParaRPr>
            </a:p>
          </p:txBody>
        </p:sp>
        <p:sp>
          <p:nvSpPr>
            <p:cNvPr id="418825" name="Rectangle 9"/>
            <p:cNvSpPr>
              <a:spLocks noChangeArrowheads="1"/>
            </p:cNvSpPr>
            <p:nvPr/>
          </p:nvSpPr>
          <p:spPr bwMode="auto">
            <a:xfrm>
              <a:off x="2203" y="2592"/>
              <a:ext cx="122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GERCOR</a:t>
              </a:r>
              <a:endParaRPr lang="en-US" altLang="en-US" sz="2000">
                <a:solidFill>
                  <a:prstClr val="black"/>
                </a:solidFill>
                <a:latin typeface="Trebuchet MS" pitchFamily="34" charset="0"/>
              </a:endParaRPr>
            </a:p>
          </p:txBody>
        </p:sp>
        <p:sp>
          <p:nvSpPr>
            <p:cNvPr id="418826" name="Rectangle 10"/>
            <p:cNvSpPr>
              <a:spLocks noChangeArrowheads="1"/>
            </p:cNvSpPr>
            <p:nvPr/>
          </p:nvSpPr>
          <p:spPr bwMode="auto">
            <a:xfrm>
              <a:off x="1195" y="2592"/>
              <a:ext cx="100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718</a:t>
              </a:r>
              <a:endParaRPr lang="en-US" altLang="en-US" sz="2000">
                <a:solidFill>
                  <a:prstClr val="black"/>
                </a:solidFill>
                <a:latin typeface="Trebuchet MS" pitchFamily="34" charset="0"/>
              </a:endParaRPr>
            </a:p>
          </p:txBody>
        </p:sp>
        <p:sp>
          <p:nvSpPr>
            <p:cNvPr id="418827" name="Rectangle 11"/>
            <p:cNvSpPr>
              <a:spLocks noChangeArrowheads="1"/>
            </p:cNvSpPr>
            <p:nvPr/>
          </p:nvSpPr>
          <p:spPr bwMode="auto">
            <a:xfrm>
              <a:off x="0" y="2592"/>
              <a:ext cx="1195"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NSABP C02</a:t>
              </a:r>
              <a:endParaRPr lang="en-US" altLang="en-US" sz="2000">
                <a:solidFill>
                  <a:prstClr val="black"/>
                </a:solidFill>
                <a:latin typeface="Trebuchet MS" pitchFamily="34" charset="0"/>
              </a:endParaRPr>
            </a:p>
          </p:txBody>
        </p:sp>
        <p:sp>
          <p:nvSpPr>
            <p:cNvPr id="418828" name="Rectangle 12"/>
            <p:cNvSpPr>
              <a:spLocks noChangeArrowheads="1"/>
            </p:cNvSpPr>
            <p:nvPr/>
          </p:nvSpPr>
          <p:spPr bwMode="auto">
            <a:xfrm>
              <a:off x="3427" y="2304"/>
              <a:ext cx="86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3547</a:t>
              </a:r>
              <a:endParaRPr lang="en-US" altLang="en-US" sz="2000">
                <a:solidFill>
                  <a:prstClr val="black"/>
                </a:solidFill>
                <a:latin typeface="Trebuchet MS" pitchFamily="34" charset="0"/>
              </a:endParaRPr>
            </a:p>
          </p:txBody>
        </p:sp>
        <p:sp>
          <p:nvSpPr>
            <p:cNvPr id="418829" name="Rectangle 13"/>
            <p:cNvSpPr>
              <a:spLocks noChangeArrowheads="1"/>
            </p:cNvSpPr>
            <p:nvPr/>
          </p:nvSpPr>
          <p:spPr bwMode="auto">
            <a:xfrm>
              <a:off x="2203" y="2304"/>
              <a:ext cx="122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INT 0089</a:t>
              </a:r>
              <a:endParaRPr lang="en-US" altLang="en-US" sz="2000">
                <a:solidFill>
                  <a:prstClr val="black"/>
                </a:solidFill>
                <a:latin typeface="Trebuchet MS" pitchFamily="34" charset="0"/>
              </a:endParaRPr>
            </a:p>
          </p:txBody>
        </p:sp>
        <p:sp>
          <p:nvSpPr>
            <p:cNvPr id="418830" name="Rectangle 14"/>
            <p:cNvSpPr>
              <a:spLocks noChangeArrowheads="1"/>
            </p:cNvSpPr>
            <p:nvPr/>
          </p:nvSpPr>
          <p:spPr bwMode="auto">
            <a:xfrm>
              <a:off x="1195" y="2304"/>
              <a:ext cx="100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773</a:t>
              </a:r>
              <a:endParaRPr lang="en-US" altLang="en-US" sz="2000">
                <a:solidFill>
                  <a:prstClr val="black"/>
                </a:solidFill>
                <a:latin typeface="Trebuchet MS" pitchFamily="34" charset="0"/>
              </a:endParaRPr>
            </a:p>
          </p:txBody>
        </p:sp>
        <p:sp>
          <p:nvSpPr>
            <p:cNvPr id="418831" name="Rectangle 15"/>
            <p:cNvSpPr>
              <a:spLocks noChangeArrowheads="1"/>
            </p:cNvSpPr>
            <p:nvPr/>
          </p:nvSpPr>
          <p:spPr bwMode="auto">
            <a:xfrm>
              <a:off x="0" y="2304"/>
              <a:ext cx="1195"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NSABP C01</a:t>
              </a:r>
              <a:endParaRPr lang="en-US" altLang="en-US" sz="2000">
                <a:solidFill>
                  <a:prstClr val="black"/>
                </a:solidFill>
                <a:latin typeface="Trebuchet MS" pitchFamily="34" charset="0"/>
              </a:endParaRPr>
            </a:p>
          </p:txBody>
        </p:sp>
        <p:sp>
          <p:nvSpPr>
            <p:cNvPr id="418832" name="Rectangle 16"/>
            <p:cNvSpPr>
              <a:spLocks noChangeArrowheads="1"/>
            </p:cNvSpPr>
            <p:nvPr/>
          </p:nvSpPr>
          <p:spPr bwMode="auto">
            <a:xfrm>
              <a:off x="3427" y="2016"/>
              <a:ext cx="86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1078</a:t>
              </a:r>
              <a:endParaRPr lang="en-US" altLang="en-US" sz="2000">
                <a:solidFill>
                  <a:prstClr val="black"/>
                </a:solidFill>
                <a:latin typeface="Trebuchet MS" pitchFamily="34" charset="0"/>
              </a:endParaRPr>
            </a:p>
          </p:txBody>
        </p:sp>
        <p:sp>
          <p:nvSpPr>
            <p:cNvPr id="418833" name="Rectangle 17"/>
            <p:cNvSpPr>
              <a:spLocks noChangeArrowheads="1"/>
            </p:cNvSpPr>
            <p:nvPr/>
          </p:nvSpPr>
          <p:spPr bwMode="auto">
            <a:xfrm>
              <a:off x="2203" y="2016"/>
              <a:ext cx="122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SWOG 9415</a:t>
              </a:r>
              <a:endParaRPr lang="en-US" altLang="en-US" sz="2000">
                <a:solidFill>
                  <a:prstClr val="black"/>
                </a:solidFill>
                <a:latin typeface="Trebuchet MS" pitchFamily="34" charset="0"/>
              </a:endParaRPr>
            </a:p>
          </p:txBody>
        </p:sp>
        <p:sp>
          <p:nvSpPr>
            <p:cNvPr id="418834" name="Rectangle 18"/>
            <p:cNvSpPr>
              <a:spLocks noChangeArrowheads="1"/>
            </p:cNvSpPr>
            <p:nvPr/>
          </p:nvSpPr>
          <p:spPr bwMode="auto">
            <a:xfrm>
              <a:off x="1195" y="2016"/>
              <a:ext cx="100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259</a:t>
              </a:r>
              <a:endParaRPr lang="en-US" altLang="en-US" sz="2000">
                <a:solidFill>
                  <a:prstClr val="black"/>
                </a:solidFill>
                <a:latin typeface="Trebuchet MS" pitchFamily="34" charset="0"/>
              </a:endParaRPr>
            </a:p>
          </p:txBody>
        </p:sp>
        <p:sp>
          <p:nvSpPr>
            <p:cNvPr id="418835" name="Rectangle 19"/>
            <p:cNvSpPr>
              <a:spLocks noChangeArrowheads="1"/>
            </p:cNvSpPr>
            <p:nvPr/>
          </p:nvSpPr>
          <p:spPr bwMode="auto">
            <a:xfrm>
              <a:off x="0" y="2016"/>
              <a:ext cx="1195"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FFCD</a:t>
              </a:r>
              <a:endParaRPr lang="en-US" altLang="en-US" sz="2000">
                <a:solidFill>
                  <a:prstClr val="black"/>
                </a:solidFill>
                <a:latin typeface="Trebuchet MS" pitchFamily="34" charset="0"/>
              </a:endParaRPr>
            </a:p>
          </p:txBody>
        </p:sp>
        <p:sp>
          <p:nvSpPr>
            <p:cNvPr id="418836" name="Rectangle 20"/>
            <p:cNvSpPr>
              <a:spLocks noChangeArrowheads="1"/>
            </p:cNvSpPr>
            <p:nvPr/>
          </p:nvSpPr>
          <p:spPr bwMode="auto">
            <a:xfrm>
              <a:off x="3427" y="1728"/>
              <a:ext cx="86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878</a:t>
              </a:r>
              <a:endParaRPr lang="en-US" altLang="en-US" sz="2000">
                <a:solidFill>
                  <a:prstClr val="black"/>
                </a:solidFill>
                <a:latin typeface="Trebuchet MS" pitchFamily="34" charset="0"/>
              </a:endParaRPr>
            </a:p>
          </p:txBody>
        </p:sp>
        <p:sp>
          <p:nvSpPr>
            <p:cNvPr id="418837" name="Rectangle 21"/>
            <p:cNvSpPr>
              <a:spLocks noChangeArrowheads="1"/>
            </p:cNvSpPr>
            <p:nvPr/>
          </p:nvSpPr>
          <p:spPr bwMode="auto">
            <a:xfrm>
              <a:off x="2203" y="1728"/>
              <a:ext cx="122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N914653</a:t>
              </a:r>
              <a:endParaRPr lang="en-US" altLang="en-US" sz="2000">
                <a:solidFill>
                  <a:prstClr val="black"/>
                </a:solidFill>
                <a:latin typeface="Trebuchet MS" pitchFamily="34" charset="0"/>
              </a:endParaRPr>
            </a:p>
          </p:txBody>
        </p:sp>
        <p:sp>
          <p:nvSpPr>
            <p:cNvPr id="418838" name="Rectangle 22"/>
            <p:cNvSpPr>
              <a:spLocks noChangeArrowheads="1"/>
            </p:cNvSpPr>
            <p:nvPr/>
          </p:nvSpPr>
          <p:spPr bwMode="auto">
            <a:xfrm>
              <a:off x="1195" y="1728"/>
              <a:ext cx="100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359</a:t>
              </a:r>
              <a:endParaRPr lang="en-US" altLang="en-US" sz="2000">
                <a:solidFill>
                  <a:prstClr val="black"/>
                </a:solidFill>
                <a:latin typeface="Trebuchet MS" pitchFamily="34" charset="0"/>
              </a:endParaRPr>
            </a:p>
          </p:txBody>
        </p:sp>
        <p:sp>
          <p:nvSpPr>
            <p:cNvPr id="418839" name="Rectangle 23"/>
            <p:cNvSpPr>
              <a:spLocks noChangeArrowheads="1"/>
            </p:cNvSpPr>
            <p:nvPr/>
          </p:nvSpPr>
          <p:spPr bwMode="auto">
            <a:xfrm>
              <a:off x="0" y="1728"/>
              <a:ext cx="1195"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NCIC</a:t>
              </a:r>
              <a:endParaRPr lang="en-US" altLang="en-US" sz="2000">
                <a:solidFill>
                  <a:prstClr val="black"/>
                </a:solidFill>
                <a:latin typeface="Trebuchet MS" pitchFamily="34" charset="0"/>
              </a:endParaRPr>
            </a:p>
          </p:txBody>
        </p:sp>
        <p:sp>
          <p:nvSpPr>
            <p:cNvPr id="418840" name="Rectangle 24"/>
            <p:cNvSpPr>
              <a:spLocks noChangeArrowheads="1"/>
            </p:cNvSpPr>
            <p:nvPr/>
          </p:nvSpPr>
          <p:spPr bwMode="auto">
            <a:xfrm>
              <a:off x="3427" y="1440"/>
              <a:ext cx="86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915</a:t>
              </a:r>
              <a:endParaRPr lang="en-US" altLang="en-US" sz="2000">
                <a:solidFill>
                  <a:prstClr val="black"/>
                </a:solidFill>
                <a:latin typeface="Trebuchet MS" pitchFamily="34" charset="0"/>
              </a:endParaRPr>
            </a:p>
          </p:txBody>
        </p:sp>
        <p:sp>
          <p:nvSpPr>
            <p:cNvPr id="418841" name="Rectangle 25"/>
            <p:cNvSpPr>
              <a:spLocks noChangeArrowheads="1"/>
            </p:cNvSpPr>
            <p:nvPr/>
          </p:nvSpPr>
          <p:spPr bwMode="auto">
            <a:xfrm>
              <a:off x="2203" y="1440"/>
              <a:ext cx="122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N894651</a:t>
              </a:r>
              <a:endParaRPr lang="en-US" altLang="en-US" sz="2000">
                <a:solidFill>
                  <a:prstClr val="black"/>
                </a:solidFill>
                <a:latin typeface="Trebuchet MS" pitchFamily="34" charset="0"/>
              </a:endParaRPr>
            </a:p>
          </p:txBody>
        </p:sp>
        <p:sp>
          <p:nvSpPr>
            <p:cNvPr id="418842" name="Rectangle 26"/>
            <p:cNvSpPr>
              <a:spLocks noChangeArrowheads="1"/>
            </p:cNvSpPr>
            <p:nvPr/>
          </p:nvSpPr>
          <p:spPr bwMode="auto">
            <a:xfrm>
              <a:off x="1195" y="1440"/>
              <a:ext cx="100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239</a:t>
              </a:r>
              <a:endParaRPr lang="en-US" altLang="en-US" sz="2000">
                <a:solidFill>
                  <a:prstClr val="black"/>
                </a:solidFill>
                <a:latin typeface="Trebuchet MS" pitchFamily="34" charset="0"/>
              </a:endParaRPr>
            </a:p>
          </p:txBody>
        </p:sp>
        <p:sp>
          <p:nvSpPr>
            <p:cNvPr id="418843" name="Rectangle 27"/>
            <p:cNvSpPr>
              <a:spLocks noChangeArrowheads="1"/>
            </p:cNvSpPr>
            <p:nvPr/>
          </p:nvSpPr>
          <p:spPr bwMode="auto">
            <a:xfrm>
              <a:off x="0" y="1440"/>
              <a:ext cx="1195"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Siena</a:t>
              </a:r>
              <a:endParaRPr lang="en-US" altLang="en-US" sz="2000">
                <a:solidFill>
                  <a:prstClr val="black"/>
                </a:solidFill>
                <a:latin typeface="Trebuchet MS" pitchFamily="34" charset="0"/>
              </a:endParaRPr>
            </a:p>
          </p:txBody>
        </p:sp>
        <p:sp>
          <p:nvSpPr>
            <p:cNvPr id="418844" name="Rectangle 28"/>
            <p:cNvSpPr>
              <a:spLocks noChangeArrowheads="1"/>
            </p:cNvSpPr>
            <p:nvPr/>
          </p:nvSpPr>
          <p:spPr bwMode="auto">
            <a:xfrm>
              <a:off x="3427" y="1152"/>
              <a:ext cx="86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2176</a:t>
              </a:r>
              <a:endParaRPr lang="en-US" altLang="en-US" sz="2000">
                <a:solidFill>
                  <a:prstClr val="black"/>
                </a:solidFill>
                <a:latin typeface="Trebuchet MS" pitchFamily="34" charset="0"/>
              </a:endParaRPr>
            </a:p>
          </p:txBody>
        </p:sp>
        <p:sp>
          <p:nvSpPr>
            <p:cNvPr id="418845" name="Rectangle 29"/>
            <p:cNvSpPr>
              <a:spLocks noChangeArrowheads="1"/>
            </p:cNvSpPr>
            <p:nvPr/>
          </p:nvSpPr>
          <p:spPr bwMode="auto">
            <a:xfrm>
              <a:off x="2203" y="1152"/>
              <a:ext cx="122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NSABP C05</a:t>
              </a:r>
              <a:endParaRPr lang="en-US" altLang="en-US" sz="2000">
                <a:solidFill>
                  <a:prstClr val="black"/>
                </a:solidFill>
                <a:latin typeface="Trebuchet MS" pitchFamily="34" charset="0"/>
              </a:endParaRPr>
            </a:p>
          </p:txBody>
        </p:sp>
        <p:sp>
          <p:nvSpPr>
            <p:cNvPr id="418846" name="Rectangle 30"/>
            <p:cNvSpPr>
              <a:spLocks noChangeArrowheads="1"/>
            </p:cNvSpPr>
            <p:nvPr/>
          </p:nvSpPr>
          <p:spPr bwMode="auto">
            <a:xfrm>
              <a:off x="1195" y="1152"/>
              <a:ext cx="100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408</a:t>
              </a:r>
              <a:endParaRPr lang="en-US" altLang="en-US" sz="2000">
                <a:solidFill>
                  <a:prstClr val="black"/>
                </a:solidFill>
                <a:latin typeface="Trebuchet MS" pitchFamily="34" charset="0"/>
              </a:endParaRPr>
            </a:p>
          </p:txBody>
        </p:sp>
        <p:sp>
          <p:nvSpPr>
            <p:cNvPr id="418847" name="Rectangle 31"/>
            <p:cNvSpPr>
              <a:spLocks noChangeArrowheads="1"/>
            </p:cNvSpPr>
            <p:nvPr/>
          </p:nvSpPr>
          <p:spPr bwMode="auto">
            <a:xfrm>
              <a:off x="0" y="1152"/>
              <a:ext cx="1195"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N874651</a:t>
              </a:r>
              <a:endParaRPr lang="en-US" altLang="en-US" sz="2000">
                <a:solidFill>
                  <a:prstClr val="black"/>
                </a:solidFill>
                <a:latin typeface="Trebuchet MS" pitchFamily="34" charset="0"/>
              </a:endParaRPr>
            </a:p>
          </p:txBody>
        </p:sp>
        <p:sp>
          <p:nvSpPr>
            <p:cNvPr id="418848" name="Rectangle 32"/>
            <p:cNvSpPr>
              <a:spLocks noChangeArrowheads="1"/>
            </p:cNvSpPr>
            <p:nvPr/>
          </p:nvSpPr>
          <p:spPr bwMode="auto">
            <a:xfrm>
              <a:off x="3427" y="864"/>
              <a:ext cx="86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2151</a:t>
              </a:r>
              <a:endParaRPr lang="en-US" altLang="en-US" sz="2000">
                <a:solidFill>
                  <a:prstClr val="black"/>
                </a:solidFill>
                <a:latin typeface="Trebuchet MS" pitchFamily="34" charset="0"/>
              </a:endParaRPr>
            </a:p>
          </p:txBody>
        </p:sp>
        <p:sp>
          <p:nvSpPr>
            <p:cNvPr id="418849" name="Rectangle 33"/>
            <p:cNvSpPr>
              <a:spLocks noChangeArrowheads="1"/>
            </p:cNvSpPr>
            <p:nvPr/>
          </p:nvSpPr>
          <p:spPr bwMode="auto">
            <a:xfrm>
              <a:off x="2203" y="864"/>
              <a:ext cx="122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NSABP C04</a:t>
              </a:r>
              <a:endParaRPr lang="en-US" altLang="en-US" sz="2000">
                <a:solidFill>
                  <a:prstClr val="black"/>
                </a:solidFill>
                <a:latin typeface="Trebuchet MS" pitchFamily="34" charset="0"/>
              </a:endParaRPr>
            </a:p>
          </p:txBody>
        </p:sp>
        <p:sp>
          <p:nvSpPr>
            <p:cNvPr id="418850" name="Rectangle 34"/>
            <p:cNvSpPr>
              <a:spLocks noChangeArrowheads="1"/>
            </p:cNvSpPr>
            <p:nvPr/>
          </p:nvSpPr>
          <p:spPr bwMode="auto">
            <a:xfrm>
              <a:off x="1195" y="864"/>
              <a:ext cx="100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926</a:t>
              </a:r>
              <a:endParaRPr lang="en-US" altLang="en-US" sz="2000">
                <a:solidFill>
                  <a:prstClr val="black"/>
                </a:solidFill>
                <a:latin typeface="Trebuchet MS" pitchFamily="34" charset="0"/>
              </a:endParaRPr>
            </a:p>
          </p:txBody>
        </p:sp>
        <p:sp>
          <p:nvSpPr>
            <p:cNvPr id="418851" name="Rectangle 35"/>
            <p:cNvSpPr>
              <a:spLocks noChangeArrowheads="1"/>
            </p:cNvSpPr>
            <p:nvPr/>
          </p:nvSpPr>
          <p:spPr bwMode="auto">
            <a:xfrm>
              <a:off x="0" y="864"/>
              <a:ext cx="1195"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INT</a:t>
              </a:r>
              <a:r>
                <a:rPr lang="en-US" altLang="en-US" sz="2000">
                  <a:solidFill>
                    <a:prstClr val="white"/>
                  </a:solidFill>
                  <a:latin typeface="Trebuchet MS" pitchFamily="34" charset="0"/>
                  <a:cs typeface="Times New Roman" pitchFamily="18" charset="0"/>
                </a:rPr>
                <a:t> </a:t>
              </a:r>
              <a:r>
                <a:rPr lang="en-US" altLang="en-US" sz="2000">
                  <a:solidFill>
                    <a:prstClr val="black"/>
                  </a:solidFill>
                  <a:latin typeface="Trebuchet MS" pitchFamily="34" charset="0"/>
                  <a:cs typeface="Times New Roman" pitchFamily="18" charset="0"/>
                </a:rPr>
                <a:t>0035</a:t>
              </a:r>
              <a:endParaRPr lang="en-US" altLang="en-US" sz="2000">
                <a:solidFill>
                  <a:prstClr val="black"/>
                </a:solidFill>
                <a:latin typeface="Trebuchet MS" pitchFamily="34" charset="0"/>
              </a:endParaRPr>
            </a:p>
          </p:txBody>
        </p:sp>
        <p:sp>
          <p:nvSpPr>
            <p:cNvPr id="418852" name="Rectangle 36"/>
            <p:cNvSpPr>
              <a:spLocks noChangeArrowheads="1"/>
            </p:cNvSpPr>
            <p:nvPr/>
          </p:nvSpPr>
          <p:spPr bwMode="auto">
            <a:xfrm>
              <a:off x="3427" y="576"/>
              <a:ext cx="86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1081</a:t>
              </a:r>
              <a:endParaRPr lang="en-US" altLang="en-US" sz="2000">
                <a:solidFill>
                  <a:prstClr val="black"/>
                </a:solidFill>
                <a:latin typeface="Trebuchet MS" pitchFamily="34" charset="0"/>
              </a:endParaRPr>
            </a:p>
          </p:txBody>
        </p:sp>
        <p:sp>
          <p:nvSpPr>
            <p:cNvPr id="418853" name="Rectangle 37"/>
            <p:cNvSpPr>
              <a:spLocks noChangeArrowheads="1"/>
            </p:cNvSpPr>
            <p:nvPr/>
          </p:nvSpPr>
          <p:spPr bwMode="auto">
            <a:xfrm>
              <a:off x="2203" y="576"/>
              <a:ext cx="122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NSABP C03</a:t>
              </a:r>
              <a:endParaRPr lang="en-US" altLang="en-US" sz="2000">
                <a:solidFill>
                  <a:prstClr val="black"/>
                </a:solidFill>
                <a:latin typeface="Trebuchet MS" pitchFamily="34" charset="0"/>
              </a:endParaRPr>
            </a:p>
          </p:txBody>
        </p:sp>
        <p:sp>
          <p:nvSpPr>
            <p:cNvPr id="418854" name="Rectangle 38"/>
            <p:cNvSpPr>
              <a:spLocks noChangeArrowheads="1"/>
            </p:cNvSpPr>
            <p:nvPr/>
          </p:nvSpPr>
          <p:spPr bwMode="auto">
            <a:xfrm>
              <a:off x="1195" y="576"/>
              <a:ext cx="100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247</a:t>
              </a:r>
              <a:endParaRPr lang="en-US" altLang="en-US" sz="2000">
                <a:solidFill>
                  <a:prstClr val="black"/>
                </a:solidFill>
                <a:latin typeface="Trebuchet MS" pitchFamily="34" charset="0"/>
              </a:endParaRPr>
            </a:p>
          </p:txBody>
        </p:sp>
        <p:sp>
          <p:nvSpPr>
            <p:cNvPr id="418855" name="Rectangle 39"/>
            <p:cNvSpPr>
              <a:spLocks noChangeArrowheads="1"/>
            </p:cNvSpPr>
            <p:nvPr/>
          </p:nvSpPr>
          <p:spPr bwMode="auto">
            <a:xfrm>
              <a:off x="0" y="576"/>
              <a:ext cx="1195"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N784852</a:t>
              </a:r>
              <a:endParaRPr lang="en-US" altLang="en-US" sz="2000">
                <a:solidFill>
                  <a:prstClr val="black"/>
                </a:solidFill>
                <a:latin typeface="Trebuchet MS" pitchFamily="34" charset="0"/>
              </a:endParaRPr>
            </a:p>
          </p:txBody>
        </p:sp>
        <p:sp>
          <p:nvSpPr>
            <p:cNvPr id="418856" name="Rectangle 40"/>
            <p:cNvSpPr>
              <a:spLocks noChangeArrowheads="1"/>
            </p:cNvSpPr>
            <p:nvPr/>
          </p:nvSpPr>
          <p:spPr bwMode="auto">
            <a:xfrm>
              <a:off x="3427" y="288"/>
              <a:ext cx="86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a:t>
              </a:r>
              <a:endParaRPr lang="en-US" altLang="en-US" sz="2000">
                <a:solidFill>
                  <a:prstClr val="black"/>
                </a:solidFill>
                <a:latin typeface="Trebuchet MS" pitchFamily="34" charset="0"/>
              </a:endParaRPr>
            </a:p>
          </p:txBody>
        </p:sp>
        <p:sp>
          <p:nvSpPr>
            <p:cNvPr id="418857" name="Rectangle 41"/>
            <p:cNvSpPr>
              <a:spLocks noChangeArrowheads="1"/>
            </p:cNvSpPr>
            <p:nvPr/>
          </p:nvSpPr>
          <p:spPr bwMode="auto">
            <a:xfrm>
              <a:off x="2203" y="288"/>
              <a:ext cx="1224"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Trial</a:t>
              </a:r>
              <a:endParaRPr lang="en-US" altLang="en-US" sz="2000">
                <a:solidFill>
                  <a:prstClr val="black"/>
                </a:solidFill>
                <a:latin typeface="Trebuchet MS" pitchFamily="34" charset="0"/>
              </a:endParaRPr>
            </a:p>
          </p:txBody>
        </p:sp>
        <p:sp>
          <p:nvSpPr>
            <p:cNvPr id="418858" name="Rectangle 42"/>
            <p:cNvSpPr>
              <a:spLocks noChangeArrowheads="1"/>
            </p:cNvSpPr>
            <p:nvPr/>
          </p:nvSpPr>
          <p:spPr bwMode="auto">
            <a:xfrm>
              <a:off x="1195" y="288"/>
              <a:ext cx="100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a:t>
              </a:r>
              <a:endParaRPr lang="en-US" altLang="en-US" sz="2000">
                <a:solidFill>
                  <a:prstClr val="black"/>
                </a:solidFill>
                <a:latin typeface="Trebuchet MS" pitchFamily="34" charset="0"/>
              </a:endParaRPr>
            </a:p>
          </p:txBody>
        </p:sp>
        <p:sp>
          <p:nvSpPr>
            <p:cNvPr id="418859" name="Rectangle 43"/>
            <p:cNvSpPr>
              <a:spLocks noChangeArrowheads="1"/>
            </p:cNvSpPr>
            <p:nvPr/>
          </p:nvSpPr>
          <p:spPr bwMode="auto">
            <a:xfrm>
              <a:off x="0" y="288"/>
              <a:ext cx="1195"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Trial</a:t>
              </a:r>
              <a:endParaRPr lang="en-US" altLang="en-US" sz="2000">
                <a:solidFill>
                  <a:prstClr val="black"/>
                </a:solidFill>
                <a:latin typeface="Trebuchet MS" pitchFamily="34" charset="0"/>
              </a:endParaRPr>
            </a:p>
          </p:txBody>
        </p:sp>
        <p:sp>
          <p:nvSpPr>
            <p:cNvPr id="418860" name="Rectangle 44"/>
            <p:cNvSpPr>
              <a:spLocks noChangeArrowheads="1"/>
            </p:cNvSpPr>
            <p:nvPr/>
          </p:nvSpPr>
          <p:spPr bwMode="auto">
            <a:xfrm>
              <a:off x="2203" y="0"/>
              <a:ext cx="208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Active Control</a:t>
              </a:r>
              <a:endParaRPr lang="en-US" altLang="en-US" sz="2000">
                <a:solidFill>
                  <a:prstClr val="black"/>
                </a:solidFill>
                <a:latin typeface="Trebuchet MS" pitchFamily="34" charset="0"/>
              </a:endParaRPr>
            </a:p>
          </p:txBody>
        </p:sp>
        <p:sp>
          <p:nvSpPr>
            <p:cNvPr id="418861" name="Rectangle 45"/>
            <p:cNvSpPr>
              <a:spLocks noChangeArrowheads="1"/>
            </p:cNvSpPr>
            <p:nvPr/>
          </p:nvSpPr>
          <p:spPr bwMode="auto">
            <a:xfrm>
              <a:off x="0" y="0"/>
              <a:ext cx="2203"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prstClr val="black"/>
                  </a:solidFill>
                  <a:latin typeface="Trebuchet MS" pitchFamily="34" charset="0"/>
                  <a:cs typeface="Times New Roman" pitchFamily="18" charset="0"/>
                </a:rPr>
                <a:t>No Treatment Control</a:t>
              </a:r>
              <a:endParaRPr lang="en-US" altLang="en-US" sz="2000">
                <a:solidFill>
                  <a:prstClr val="black"/>
                </a:solidFill>
                <a:latin typeface="Trebuchet MS" pitchFamily="34" charset="0"/>
              </a:endParaRPr>
            </a:p>
          </p:txBody>
        </p:sp>
        <p:sp>
          <p:nvSpPr>
            <p:cNvPr id="418862" name="Line 46"/>
            <p:cNvSpPr>
              <a:spLocks noChangeShapeType="1"/>
            </p:cNvSpPr>
            <p:nvPr/>
          </p:nvSpPr>
          <p:spPr bwMode="auto">
            <a:xfrm>
              <a:off x="0" y="0"/>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63" name="Line 47"/>
            <p:cNvSpPr>
              <a:spLocks noChangeShapeType="1"/>
            </p:cNvSpPr>
            <p:nvPr/>
          </p:nvSpPr>
          <p:spPr bwMode="auto">
            <a:xfrm>
              <a:off x="0" y="3213"/>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64" name="Line 48"/>
            <p:cNvSpPr>
              <a:spLocks noChangeShapeType="1"/>
            </p:cNvSpPr>
            <p:nvPr/>
          </p:nvSpPr>
          <p:spPr bwMode="auto">
            <a:xfrm>
              <a:off x="0" y="0"/>
              <a:ext cx="0" cy="3213"/>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65" name="Line 49"/>
            <p:cNvSpPr>
              <a:spLocks noChangeShapeType="1"/>
            </p:cNvSpPr>
            <p:nvPr/>
          </p:nvSpPr>
          <p:spPr bwMode="auto">
            <a:xfrm>
              <a:off x="4291" y="0"/>
              <a:ext cx="0" cy="3213"/>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66" name="Line 50"/>
            <p:cNvSpPr>
              <a:spLocks noChangeShapeType="1"/>
            </p:cNvSpPr>
            <p:nvPr/>
          </p:nvSpPr>
          <p:spPr bwMode="auto">
            <a:xfrm>
              <a:off x="0" y="288"/>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67" name="Line 51"/>
            <p:cNvSpPr>
              <a:spLocks noChangeShapeType="1"/>
            </p:cNvSpPr>
            <p:nvPr/>
          </p:nvSpPr>
          <p:spPr bwMode="auto">
            <a:xfrm>
              <a:off x="2203" y="0"/>
              <a:ext cx="0" cy="3213"/>
            </a:xfrm>
            <a:prstGeom prst="line">
              <a:avLst/>
            </a:prstGeom>
            <a:noFill/>
            <a:ln w="635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68" name="Line 52"/>
            <p:cNvSpPr>
              <a:spLocks noChangeShapeType="1"/>
            </p:cNvSpPr>
            <p:nvPr/>
          </p:nvSpPr>
          <p:spPr bwMode="auto">
            <a:xfrm>
              <a:off x="0" y="576"/>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69" name="Line 53"/>
            <p:cNvSpPr>
              <a:spLocks noChangeShapeType="1"/>
            </p:cNvSpPr>
            <p:nvPr/>
          </p:nvSpPr>
          <p:spPr bwMode="auto">
            <a:xfrm>
              <a:off x="1195" y="288"/>
              <a:ext cx="0" cy="292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70" name="Line 54"/>
            <p:cNvSpPr>
              <a:spLocks noChangeShapeType="1"/>
            </p:cNvSpPr>
            <p:nvPr/>
          </p:nvSpPr>
          <p:spPr bwMode="auto">
            <a:xfrm>
              <a:off x="3427" y="288"/>
              <a:ext cx="0" cy="292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71" name="Line 55"/>
            <p:cNvSpPr>
              <a:spLocks noChangeShapeType="1"/>
            </p:cNvSpPr>
            <p:nvPr/>
          </p:nvSpPr>
          <p:spPr bwMode="auto">
            <a:xfrm>
              <a:off x="0" y="864"/>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72" name="Line 56"/>
            <p:cNvSpPr>
              <a:spLocks noChangeShapeType="1"/>
            </p:cNvSpPr>
            <p:nvPr/>
          </p:nvSpPr>
          <p:spPr bwMode="auto">
            <a:xfrm>
              <a:off x="0" y="1152"/>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73" name="Line 57"/>
            <p:cNvSpPr>
              <a:spLocks noChangeShapeType="1"/>
            </p:cNvSpPr>
            <p:nvPr/>
          </p:nvSpPr>
          <p:spPr bwMode="auto">
            <a:xfrm>
              <a:off x="0" y="1440"/>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74" name="Line 58"/>
            <p:cNvSpPr>
              <a:spLocks noChangeShapeType="1"/>
            </p:cNvSpPr>
            <p:nvPr/>
          </p:nvSpPr>
          <p:spPr bwMode="auto">
            <a:xfrm>
              <a:off x="0" y="1728"/>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75" name="Line 59"/>
            <p:cNvSpPr>
              <a:spLocks noChangeShapeType="1"/>
            </p:cNvSpPr>
            <p:nvPr/>
          </p:nvSpPr>
          <p:spPr bwMode="auto">
            <a:xfrm>
              <a:off x="0" y="2016"/>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76" name="Line 60"/>
            <p:cNvSpPr>
              <a:spLocks noChangeShapeType="1"/>
            </p:cNvSpPr>
            <p:nvPr/>
          </p:nvSpPr>
          <p:spPr bwMode="auto">
            <a:xfrm>
              <a:off x="0" y="2304"/>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77" name="Line 61"/>
            <p:cNvSpPr>
              <a:spLocks noChangeShapeType="1"/>
            </p:cNvSpPr>
            <p:nvPr/>
          </p:nvSpPr>
          <p:spPr bwMode="auto">
            <a:xfrm>
              <a:off x="0" y="2592"/>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8878" name="Line 62"/>
            <p:cNvSpPr>
              <a:spLocks noChangeShapeType="1"/>
            </p:cNvSpPr>
            <p:nvPr/>
          </p:nvSpPr>
          <p:spPr bwMode="auto">
            <a:xfrm>
              <a:off x="0" y="2880"/>
              <a:ext cx="4291"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grpSp>
      <p:sp>
        <p:nvSpPr>
          <p:cNvPr id="418879" name="Rectangle 63"/>
          <p:cNvSpPr>
            <a:spLocks noGrp="1" noChangeArrowheads="1"/>
          </p:cNvSpPr>
          <p:nvPr>
            <p:ph type="title"/>
          </p:nvPr>
        </p:nvSpPr>
        <p:spPr>
          <a:xfrm>
            <a:off x="889003" y="-228600"/>
            <a:ext cx="7772977" cy="1143541"/>
          </a:xfrm>
        </p:spPr>
        <p:txBody>
          <a:bodyPr/>
          <a:lstStyle/>
          <a:p>
            <a:r>
              <a:rPr lang="en-US" altLang="en-US" b="1" dirty="0" smtClean="0"/>
              <a:t>ACC Meta-Analysis:  Trials </a:t>
            </a:r>
            <a:r>
              <a:rPr lang="en-US" altLang="en-US" b="1" dirty="0"/>
              <a:t>Included</a:t>
            </a:r>
          </a:p>
        </p:txBody>
      </p:sp>
    </p:spTree>
    <p:extLst>
      <p:ext uri="{BB962C8B-B14F-4D97-AF65-F5344CB8AC3E}">
        <p14:creationId xmlns:p14="http://schemas.microsoft.com/office/powerpoint/2010/main" val="286444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152400" y="0"/>
            <a:ext cx="8991599" cy="914400"/>
          </a:xfrm>
        </p:spPr>
        <p:txBody>
          <a:bodyPr/>
          <a:lstStyle/>
          <a:p>
            <a:r>
              <a:rPr lang="en-US" altLang="en-US" b="1" dirty="0" smtClean="0"/>
              <a:t>Adjuvant Colon Cancer:  </a:t>
            </a:r>
            <a:r>
              <a:rPr lang="en-US" altLang="en-US" b="1" dirty="0"/>
              <a:t>3 </a:t>
            </a:r>
            <a:r>
              <a:rPr lang="en-US" altLang="en-US" b="1" dirty="0" err="1"/>
              <a:t>yr</a:t>
            </a:r>
            <a:r>
              <a:rPr lang="en-US" altLang="en-US" b="1" dirty="0"/>
              <a:t> DFS </a:t>
            </a:r>
            <a:r>
              <a:rPr lang="en-US" altLang="en-US" b="1" i="1" dirty="0"/>
              <a:t>vs</a:t>
            </a:r>
            <a:r>
              <a:rPr lang="en-US" altLang="en-US" b="1" dirty="0"/>
              <a:t> 5 </a:t>
            </a:r>
            <a:r>
              <a:rPr lang="en-US" altLang="en-US" b="1" dirty="0" err="1"/>
              <a:t>yr</a:t>
            </a:r>
            <a:r>
              <a:rPr lang="en-US" altLang="en-US" b="1" dirty="0"/>
              <a:t> OS</a:t>
            </a:r>
            <a:endParaRPr lang="en-US" altLang="en-US" b="1" dirty="0">
              <a:latin typeface="Symbol" pitchFamily="18" charset="2"/>
            </a:endParaRPr>
          </a:p>
        </p:txBody>
      </p:sp>
      <p:grpSp>
        <p:nvGrpSpPr>
          <p:cNvPr id="415747" name="Group 3"/>
          <p:cNvGrpSpPr>
            <a:grpSpLocks/>
          </p:cNvGrpSpPr>
          <p:nvPr/>
        </p:nvGrpSpPr>
        <p:grpSpPr bwMode="auto">
          <a:xfrm>
            <a:off x="389568" y="1509023"/>
            <a:ext cx="7647703" cy="4946221"/>
            <a:chOff x="606" y="921"/>
            <a:chExt cx="4677" cy="2972"/>
          </a:xfrm>
        </p:grpSpPr>
        <p:sp>
          <p:nvSpPr>
            <p:cNvPr id="415748" name="Line 4"/>
            <p:cNvSpPr>
              <a:spLocks noChangeShapeType="1"/>
            </p:cNvSpPr>
            <p:nvPr/>
          </p:nvSpPr>
          <p:spPr bwMode="auto">
            <a:xfrm>
              <a:off x="1138" y="978"/>
              <a:ext cx="1" cy="2457"/>
            </a:xfrm>
            <a:prstGeom prst="line">
              <a:avLst/>
            </a:prstGeom>
            <a:noFill/>
            <a:ln w="8001">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49" name="Line 5"/>
            <p:cNvSpPr>
              <a:spLocks noChangeShapeType="1"/>
            </p:cNvSpPr>
            <p:nvPr/>
          </p:nvSpPr>
          <p:spPr bwMode="auto">
            <a:xfrm>
              <a:off x="1110" y="3435"/>
              <a:ext cx="28" cy="1"/>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50" name="Line 6"/>
            <p:cNvSpPr>
              <a:spLocks noChangeShapeType="1"/>
            </p:cNvSpPr>
            <p:nvPr/>
          </p:nvSpPr>
          <p:spPr bwMode="auto">
            <a:xfrm>
              <a:off x="1110" y="3128"/>
              <a:ext cx="28" cy="1"/>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51" name="Line 7"/>
            <p:cNvSpPr>
              <a:spLocks noChangeShapeType="1"/>
            </p:cNvSpPr>
            <p:nvPr/>
          </p:nvSpPr>
          <p:spPr bwMode="auto">
            <a:xfrm>
              <a:off x="1110" y="2822"/>
              <a:ext cx="28" cy="1"/>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52" name="Line 8"/>
            <p:cNvSpPr>
              <a:spLocks noChangeShapeType="1"/>
            </p:cNvSpPr>
            <p:nvPr/>
          </p:nvSpPr>
          <p:spPr bwMode="auto">
            <a:xfrm>
              <a:off x="1110" y="2515"/>
              <a:ext cx="28" cy="1"/>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53" name="Line 9"/>
            <p:cNvSpPr>
              <a:spLocks noChangeShapeType="1"/>
            </p:cNvSpPr>
            <p:nvPr/>
          </p:nvSpPr>
          <p:spPr bwMode="auto">
            <a:xfrm>
              <a:off x="1110" y="2209"/>
              <a:ext cx="28" cy="1"/>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54" name="Line 10"/>
            <p:cNvSpPr>
              <a:spLocks noChangeShapeType="1"/>
            </p:cNvSpPr>
            <p:nvPr/>
          </p:nvSpPr>
          <p:spPr bwMode="auto">
            <a:xfrm>
              <a:off x="1110" y="1898"/>
              <a:ext cx="28" cy="1"/>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55" name="Line 11"/>
            <p:cNvSpPr>
              <a:spLocks noChangeShapeType="1"/>
            </p:cNvSpPr>
            <p:nvPr/>
          </p:nvSpPr>
          <p:spPr bwMode="auto">
            <a:xfrm>
              <a:off x="1110" y="1591"/>
              <a:ext cx="28" cy="1"/>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56" name="Line 12"/>
            <p:cNvSpPr>
              <a:spLocks noChangeShapeType="1"/>
            </p:cNvSpPr>
            <p:nvPr/>
          </p:nvSpPr>
          <p:spPr bwMode="auto">
            <a:xfrm>
              <a:off x="1110" y="1285"/>
              <a:ext cx="28" cy="1"/>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57" name="Line 13"/>
            <p:cNvSpPr>
              <a:spLocks noChangeShapeType="1"/>
            </p:cNvSpPr>
            <p:nvPr/>
          </p:nvSpPr>
          <p:spPr bwMode="auto">
            <a:xfrm>
              <a:off x="1110" y="978"/>
              <a:ext cx="28" cy="1"/>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58" name="Line 14"/>
            <p:cNvSpPr>
              <a:spLocks noChangeShapeType="1"/>
            </p:cNvSpPr>
            <p:nvPr/>
          </p:nvSpPr>
          <p:spPr bwMode="auto">
            <a:xfrm>
              <a:off x="1138" y="3435"/>
              <a:ext cx="4019" cy="1"/>
            </a:xfrm>
            <a:prstGeom prst="line">
              <a:avLst/>
            </a:prstGeom>
            <a:noFill/>
            <a:ln w="8001">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59" name="Line 15"/>
            <p:cNvSpPr>
              <a:spLocks noChangeShapeType="1"/>
            </p:cNvSpPr>
            <p:nvPr/>
          </p:nvSpPr>
          <p:spPr bwMode="auto">
            <a:xfrm flipV="1">
              <a:off x="1138" y="3435"/>
              <a:ext cx="1" cy="29"/>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60" name="Line 16"/>
            <p:cNvSpPr>
              <a:spLocks noChangeShapeType="1"/>
            </p:cNvSpPr>
            <p:nvPr/>
          </p:nvSpPr>
          <p:spPr bwMode="auto">
            <a:xfrm flipV="1">
              <a:off x="1641" y="3435"/>
              <a:ext cx="1" cy="29"/>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61" name="Line 17"/>
            <p:cNvSpPr>
              <a:spLocks noChangeShapeType="1"/>
            </p:cNvSpPr>
            <p:nvPr/>
          </p:nvSpPr>
          <p:spPr bwMode="auto">
            <a:xfrm flipV="1">
              <a:off x="2144" y="3435"/>
              <a:ext cx="1" cy="29"/>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62" name="Line 18"/>
            <p:cNvSpPr>
              <a:spLocks noChangeShapeType="1"/>
            </p:cNvSpPr>
            <p:nvPr/>
          </p:nvSpPr>
          <p:spPr bwMode="auto">
            <a:xfrm flipV="1">
              <a:off x="2647" y="3435"/>
              <a:ext cx="1" cy="29"/>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63" name="Line 19"/>
            <p:cNvSpPr>
              <a:spLocks noChangeShapeType="1"/>
            </p:cNvSpPr>
            <p:nvPr/>
          </p:nvSpPr>
          <p:spPr bwMode="auto">
            <a:xfrm flipV="1">
              <a:off x="3150" y="3435"/>
              <a:ext cx="1" cy="29"/>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64" name="Line 20"/>
            <p:cNvSpPr>
              <a:spLocks noChangeShapeType="1"/>
            </p:cNvSpPr>
            <p:nvPr/>
          </p:nvSpPr>
          <p:spPr bwMode="auto">
            <a:xfrm flipV="1">
              <a:off x="3648" y="3435"/>
              <a:ext cx="1" cy="29"/>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65" name="Line 21"/>
            <p:cNvSpPr>
              <a:spLocks noChangeShapeType="1"/>
            </p:cNvSpPr>
            <p:nvPr/>
          </p:nvSpPr>
          <p:spPr bwMode="auto">
            <a:xfrm flipV="1">
              <a:off x="4151" y="3435"/>
              <a:ext cx="1" cy="29"/>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66" name="Line 22"/>
            <p:cNvSpPr>
              <a:spLocks noChangeShapeType="1"/>
            </p:cNvSpPr>
            <p:nvPr/>
          </p:nvSpPr>
          <p:spPr bwMode="auto">
            <a:xfrm flipV="1">
              <a:off x="4654" y="3435"/>
              <a:ext cx="1" cy="29"/>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67" name="Line 23"/>
            <p:cNvSpPr>
              <a:spLocks noChangeShapeType="1"/>
            </p:cNvSpPr>
            <p:nvPr/>
          </p:nvSpPr>
          <p:spPr bwMode="auto">
            <a:xfrm flipV="1">
              <a:off x="5157" y="3435"/>
              <a:ext cx="1" cy="29"/>
            </a:xfrm>
            <a:prstGeom prst="line">
              <a:avLst/>
            </a:prstGeom>
            <a:noFill/>
            <a:ln w="79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5768" name="Freeform 24"/>
            <p:cNvSpPr>
              <a:spLocks/>
            </p:cNvSpPr>
            <p:nvPr/>
          </p:nvSpPr>
          <p:spPr bwMode="auto">
            <a:xfrm>
              <a:off x="1134" y="3176"/>
              <a:ext cx="24" cy="20"/>
            </a:xfrm>
            <a:custGeom>
              <a:avLst/>
              <a:gdLst>
                <a:gd name="T0" fmla="*/ 0 w 24"/>
                <a:gd name="T1" fmla="*/ 10 h 20"/>
                <a:gd name="T2" fmla="*/ 19 w 24"/>
                <a:gd name="T3" fmla="*/ 0 h 20"/>
                <a:gd name="T4" fmla="*/ 24 w 24"/>
                <a:gd name="T5" fmla="*/ 10 h 20"/>
                <a:gd name="T6" fmla="*/ 4 w 24"/>
                <a:gd name="T7" fmla="*/ 20 h 20"/>
                <a:gd name="T8" fmla="*/ 0 w 24"/>
                <a:gd name="T9" fmla="*/ 10 h 20"/>
              </a:gdLst>
              <a:ahLst/>
              <a:cxnLst>
                <a:cxn ang="0">
                  <a:pos x="T0" y="T1"/>
                </a:cxn>
                <a:cxn ang="0">
                  <a:pos x="T2" y="T3"/>
                </a:cxn>
                <a:cxn ang="0">
                  <a:pos x="T4" y="T5"/>
                </a:cxn>
                <a:cxn ang="0">
                  <a:pos x="T6" y="T7"/>
                </a:cxn>
                <a:cxn ang="0">
                  <a:pos x="T8" y="T9"/>
                </a:cxn>
              </a:cxnLst>
              <a:rect l="0" t="0" r="r" b="b"/>
              <a:pathLst>
                <a:path w="24" h="20">
                  <a:moveTo>
                    <a:pt x="0" y="10"/>
                  </a:moveTo>
                  <a:lnTo>
                    <a:pt x="19" y="0"/>
                  </a:lnTo>
                  <a:lnTo>
                    <a:pt x="24" y="10"/>
                  </a:lnTo>
                  <a:lnTo>
                    <a:pt x="4" y="20"/>
                  </a:lnTo>
                  <a:lnTo>
                    <a:pt x="0" y="10"/>
                  </a:lnTo>
                  <a:close/>
                </a:path>
              </a:pathLst>
            </a:custGeom>
            <a:solidFill>
              <a:schemeClr val="tx1"/>
            </a:solidFill>
            <a:ln w="9525">
              <a:solidFill>
                <a:srgbClr val="FF9933"/>
              </a:solidFill>
              <a:round/>
              <a:headEnd/>
              <a:tailEnd/>
            </a:ln>
          </p:spPr>
          <p:txBody>
            <a:bodyPr/>
            <a:lstStyle/>
            <a:p>
              <a:endParaRPr lang="en-US">
                <a:solidFill>
                  <a:prstClr val="black"/>
                </a:solidFill>
              </a:endParaRPr>
            </a:p>
          </p:txBody>
        </p:sp>
        <p:sp>
          <p:nvSpPr>
            <p:cNvPr id="415769" name="Freeform 25"/>
            <p:cNvSpPr>
              <a:spLocks/>
            </p:cNvSpPr>
            <p:nvPr/>
          </p:nvSpPr>
          <p:spPr bwMode="auto">
            <a:xfrm>
              <a:off x="1186" y="3152"/>
              <a:ext cx="19" cy="15"/>
            </a:xfrm>
            <a:custGeom>
              <a:avLst/>
              <a:gdLst>
                <a:gd name="T0" fmla="*/ 0 w 19"/>
                <a:gd name="T1" fmla="*/ 5 h 15"/>
                <a:gd name="T2" fmla="*/ 15 w 19"/>
                <a:gd name="T3" fmla="*/ 0 h 15"/>
                <a:gd name="T4" fmla="*/ 19 w 19"/>
                <a:gd name="T5" fmla="*/ 10 h 15"/>
                <a:gd name="T6" fmla="*/ 5 w 19"/>
                <a:gd name="T7" fmla="*/ 15 h 15"/>
                <a:gd name="T8" fmla="*/ 0 w 19"/>
                <a:gd name="T9" fmla="*/ 5 h 15"/>
              </a:gdLst>
              <a:ahLst/>
              <a:cxnLst>
                <a:cxn ang="0">
                  <a:pos x="T0" y="T1"/>
                </a:cxn>
                <a:cxn ang="0">
                  <a:pos x="T2" y="T3"/>
                </a:cxn>
                <a:cxn ang="0">
                  <a:pos x="T4" y="T5"/>
                </a:cxn>
                <a:cxn ang="0">
                  <a:pos x="T6" y="T7"/>
                </a:cxn>
                <a:cxn ang="0">
                  <a:pos x="T8" y="T9"/>
                </a:cxn>
              </a:cxnLst>
              <a:rect l="0" t="0" r="r" b="b"/>
              <a:pathLst>
                <a:path w="19" h="15">
                  <a:moveTo>
                    <a:pt x="0" y="5"/>
                  </a:moveTo>
                  <a:lnTo>
                    <a:pt x="15" y="0"/>
                  </a:lnTo>
                  <a:lnTo>
                    <a:pt x="19" y="10"/>
                  </a:lnTo>
                  <a:lnTo>
                    <a:pt x="5" y="15"/>
                  </a:lnTo>
                  <a:lnTo>
                    <a:pt x="0" y="5"/>
                  </a:lnTo>
                  <a:close/>
                </a:path>
              </a:pathLst>
            </a:custGeom>
            <a:solidFill>
              <a:schemeClr val="tx1"/>
            </a:solidFill>
            <a:ln w="9525">
              <a:solidFill>
                <a:srgbClr val="FF9933"/>
              </a:solidFill>
              <a:round/>
              <a:headEnd/>
              <a:tailEnd/>
            </a:ln>
          </p:spPr>
          <p:txBody>
            <a:bodyPr/>
            <a:lstStyle/>
            <a:p>
              <a:endParaRPr lang="en-US">
                <a:solidFill>
                  <a:prstClr val="black"/>
                </a:solidFill>
              </a:endParaRPr>
            </a:p>
          </p:txBody>
        </p:sp>
        <p:sp>
          <p:nvSpPr>
            <p:cNvPr id="415770" name="Freeform 26"/>
            <p:cNvSpPr>
              <a:spLocks/>
            </p:cNvSpPr>
            <p:nvPr/>
          </p:nvSpPr>
          <p:spPr bwMode="auto">
            <a:xfrm>
              <a:off x="1234" y="3124"/>
              <a:ext cx="24" cy="19"/>
            </a:xfrm>
            <a:custGeom>
              <a:avLst/>
              <a:gdLst>
                <a:gd name="T0" fmla="*/ 0 w 24"/>
                <a:gd name="T1" fmla="*/ 9 h 19"/>
                <a:gd name="T2" fmla="*/ 19 w 24"/>
                <a:gd name="T3" fmla="*/ 0 h 19"/>
                <a:gd name="T4" fmla="*/ 24 w 24"/>
                <a:gd name="T5" fmla="*/ 9 h 19"/>
                <a:gd name="T6" fmla="*/ 5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19" y="0"/>
                  </a:lnTo>
                  <a:lnTo>
                    <a:pt x="24"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71" name="Freeform 27"/>
            <p:cNvSpPr>
              <a:spLocks/>
            </p:cNvSpPr>
            <p:nvPr/>
          </p:nvSpPr>
          <p:spPr bwMode="auto">
            <a:xfrm>
              <a:off x="1287" y="3095"/>
              <a:ext cx="19" cy="19"/>
            </a:xfrm>
            <a:custGeom>
              <a:avLst/>
              <a:gdLst>
                <a:gd name="T0" fmla="*/ 0 w 19"/>
                <a:gd name="T1" fmla="*/ 10 h 19"/>
                <a:gd name="T2" fmla="*/ 14 w 19"/>
                <a:gd name="T3" fmla="*/ 0 h 19"/>
                <a:gd name="T4" fmla="*/ 19 w 19"/>
                <a:gd name="T5" fmla="*/ 10 h 19"/>
                <a:gd name="T6" fmla="*/ 5 w 19"/>
                <a:gd name="T7" fmla="*/ 19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4" y="0"/>
                  </a:lnTo>
                  <a:lnTo>
                    <a:pt x="19"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72" name="Freeform 28"/>
            <p:cNvSpPr>
              <a:spLocks/>
            </p:cNvSpPr>
            <p:nvPr/>
          </p:nvSpPr>
          <p:spPr bwMode="auto">
            <a:xfrm>
              <a:off x="1335" y="3071"/>
              <a:ext cx="24" cy="19"/>
            </a:xfrm>
            <a:custGeom>
              <a:avLst/>
              <a:gdLst>
                <a:gd name="T0" fmla="*/ 0 w 24"/>
                <a:gd name="T1" fmla="*/ 10 h 19"/>
                <a:gd name="T2" fmla="*/ 19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73" name="Freeform 29"/>
            <p:cNvSpPr>
              <a:spLocks/>
            </p:cNvSpPr>
            <p:nvPr/>
          </p:nvSpPr>
          <p:spPr bwMode="auto">
            <a:xfrm>
              <a:off x="1387" y="3042"/>
              <a:ext cx="24" cy="19"/>
            </a:xfrm>
            <a:custGeom>
              <a:avLst/>
              <a:gdLst>
                <a:gd name="T0" fmla="*/ 0 w 24"/>
                <a:gd name="T1" fmla="*/ 10 h 19"/>
                <a:gd name="T2" fmla="*/ 20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20"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74" name="Freeform 30"/>
            <p:cNvSpPr>
              <a:spLocks/>
            </p:cNvSpPr>
            <p:nvPr/>
          </p:nvSpPr>
          <p:spPr bwMode="auto">
            <a:xfrm>
              <a:off x="1440" y="3014"/>
              <a:ext cx="19" cy="19"/>
            </a:xfrm>
            <a:custGeom>
              <a:avLst/>
              <a:gdLst>
                <a:gd name="T0" fmla="*/ 0 w 19"/>
                <a:gd name="T1" fmla="*/ 9 h 19"/>
                <a:gd name="T2" fmla="*/ 15 w 19"/>
                <a:gd name="T3" fmla="*/ 0 h 19"/>
                <a:gd name="T4" fmla="*/ 19 w 19"/>
                <a:gd name="T5" fmla="*/ 9 h 19"/>
                <a:gd name="T6" fmla="*/ 5 w 19"/>
                <a:gd name="T7" fmla="*/ 19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lnTo>
                    <a:pt x="15" y="0"/>
                  </a:lnTo>
                  <a:lnTo>
                    <a:pt x="19"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75" name="Freeform 31"/>
            <p:cNvSpPr>
              <a:spLocks/>
            </p:cNvSpPr>
            <p:nvPr/>
          </p:nvSpPr>
          <p:spPr bwMode="auto">
            <a:xfrm>
              <a:off x="1488" y="2990"/>
              <a:ext cx="24" cy="19"/>
            </a:xfrm>
            <a:custGeom>
              <a:avLst/>
              <a:gdLst>
                <a:gd name="T0" fmla="*/ 0 w 24"/>
                <a:gd name="T1" fmla="*/ 9 h 19"/>
                <a:gd name="T2" fmla="*/ 19 w 24"/>
                <a:gd name="T3" fmla="*/ 0 h 19"/>
                <a:gd name="T4" fmla="*/ 24 w 24"/>
                <a:gd name="T5" fmla="*/ 9 h 19"/>
                <a:gd name="T6" fmla="*/ 5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19" y="0"/>
                  </a:lnTo>
                  <a:lnTo>
                    <a:pt x="24"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76" name="Freeform 32"/>
            <p:cNvSpPr>
              <a:spLocks/>
            </p:cNvSpPr>
            <p:nvPr/>
          </p:nvSpPr>
          <p:spPr bwMode="auto">
            <a:xfrm>
              <a:off x="1541" y="2961"/>
              <a:ext cx="24" cy="19"/>
            </a:xfrm>
            <a:custGeom>
              <a:avLst/>
              <a:gdLst>
                <a:gd name="T0" fmla="*/ 0 w 24"/>
                <a:gd name="T1" fmla="*/ 9 h 19"/>
                <a:gd name="T2" fmla="*/ 19 w 24"/>
                <a:gd name="T3" fmla="*/ 0 h 19"/>
                <a:gd name="T4" fmla="*/ 24 w 24"/>
                <a:gd name="T5" fmla="*/ 9 h 19"/>
                <a:gd name="T6" fmla="*/ 5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19" y="0"/>
                  </a:lnTo>
                  <a:lnTo>
                    <a:pt x="24"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77" name="Freeform 33"/>
            <p:cNvSpPr>
              <a:spLocks/>
            </p:cNvSpPr>
            <p:nvPr/>
          </p:nvSpPr>
          <p:spPr bwMode="auto">
            <a:xfrm>
              <a:off x="1593" y="2937"/>
              <a:ext cx="20" cy="19"/>
            </a:xfrm>
            <a:custGeom>
              <a:avLst/>
              <a:gdLst>
                <a:gd name="T0" fmla="*/ 0 w 20"/>
                <a:gd name="T1" fmla="*/ 9 h 19"/>
                <a:gd name="T2" fmla="*/ 15 w 20"/>
                <a:gd name="T3" fmla="*/ 0 h 19"/>
                <a:gd name="T4" fmla="*/ 20 w 20"/>
                <a:gd name="T5" fmla="*/ 9 h 19"/>
                <a:gd name="T6" fmla="*/ 5 w 20"/>
                <a:gd name="T7" fmla="*/ 19 h 19"/>
                <a:gd name="T8" fmla="*/ 0 w 20"/>
                <a:gd name="T9" fmla="*/ 9 h 19"/>
              </a:gdLst>
              <a:ahLst/>
              <a:cxnLst>
                <a:cxn ang="0">
                  <a:pos x="T0" y="T1"/>
                </a:cxn>
                <a:cxn ang="0">
                  <a:pos x="T2" y="T3"/>
                </a:cxn>
                <a:cxn ang="0">
                  <a:pos x="T4" y="T5"/>
                </a:cxn>
                <a:cxn ang="0">
                  <a:pos x="T6" y="T7"/>
                </a:cxn>
                <a:cxn ang="0">
                  <a:pos x="T8" y="T9"/>
                </a:cxn>
              </a:cxnLst>
              <a:rect l="0" t="0" r="r" b="b"/>
              <a:pathLst>
                <a:path w="20" h="19">
                  <a:moveTo>
                    <a:pt x="0" y="9"/>
                  </a:moveTo>
                  <a:lnTo>
                    <a:pt x="15" y="0"/>
                  </a:lnTo>
                  <a:lnTo>
                    <a:pt x="20"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78" name="Freeform 34"/>
            <p:cNvSpPr>
              <a:spLocks/>
            </p:cNvSpPr>
            <p:nvPr/>
          </p:nvSpPr>
          <p:spPr bwMode="auto">
            <a:xfrm>
              <a:off x="1641" y="2908"/>
              <a:ext cx="24" cy="19"/>
            </a:xfrm>
            <a:custGeom>
              <a:avLst/>
              <a:gdLst>
                <a:gd name="T0" fmla="*/ 0 w 24"/>
                <a:gd name="T1" fmla="*/ 10 h 19"/>
                <a:gd name="T2" fmla="*/ 19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79" name="Freeform 35"/>
            <p:cNvSpPr>
              <a:spLocks/>
            </p:cNvSpPr>
            <p:nvPr/>
          </p:nvSpPr>
          <p:spPr bwMode="auto">
            <a:xfrm>
              <a:off x="1694" y="2879"/>
              <a:ext cx="19" cy="20"/>
            </a:xfrm>
            <a:custGeom>
              <a:avLst/>
              <a:gdLst>
                <a:gd name="T0" fmla="*/ 0 w 19"/>
                <a:gd name="T1" fmla="*/ 10 h 20"/>
                <a:gd name="T2" fmla="*/ 14 w 19"/>
                <a:gd name="T3" fmla="*/ 0 h 20"/>
                <a:gd name="T4" fmla="*/ 19 w 19"/>
                <a:gd name="T5" fmla="*/ 10 h 20"/>
                <a:gd name="T6" fmla="*/ 5 w 19"/>
                <a:gd name="T7" fmla="*/ 20 h 20"/>
                <a:gd name="T8" fmla="*/ 0 w 19"/>
                <a:gd name="T9" fmla="*/ 10 h 20"/>
              </a:gdLst>
              <a:ahLst/>
              <a:cxnLst>
                <a:cxn ang="0">
                  <a:pos x="T0" y="T1"/>
                </a:cxn>
                <a:cxn ang="0">
                  <a:pos x="T2" y="T3"/>
                </a:cxn>
                <a:cxn ang="0">
                  <a:pos x="T4" y="T5"/>
                </a:cxn>
                <a:cxn ang="0">
                  <a:pos x="T6" y="T7"/>
                </a:cxn>
                <a:cxn ang="0">
                  <a:pos x="T8" y="T9"/>
                </a:cxn>
              </a:cxnLst>
              <a:rect l="0" t="0" r="r" b="b"/>
              <a:pathLst>
                <a:path w="19" h="20">
                  <a:moveTo>
                    <a:pt x="0" y="10"/>
                  </a:moveTo>
                  <a:lnTo>
                    <a:pt x="14" y="0"/>
                  </a:lnTo>
                  <a:lnTo>
                    <a:pt x="19"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80" name="Freeform 36"/>
            <p:cNvSpPr>
              <a:spLocks/>
            </p:cNvSpPr>
            <p:nvPr/>
          </p:nvSpPr>
          <p:spPr bwMode="auto">
            <a:xfrm>
              <a:off x="1742" y="2855"/>
              <a:ext cx="24" cy="20"/>
            </a:xfrm>
            <a:custGeom>
              <a:avLst/>
              <a:gdLst>
                <a:gd name="T0" fmla="*/ 0 w 24"/>
                <a:gd name="T1" fmla="*/ 10 h 20"/>
                <a:gd name="T2" fmla="*/ 19 w 24"/>
                <a:gd name="T3" fmla="*/ 0 h 20"/>
                <a:gd name="T4" fmla="*/ 24 w 24"/>
                <a:gd name="T5" fmla="*/ 10 h 20"/>
                <a:gd name="T6" fmla="*/ 5 w 24"/>
                <a:gd name="T7" fmla="*/ 20 h 20"/>
                <a:gd name="T8" fmla="*/ 0 w 24"/>
                <a:gd name="T9" fmla="*/ 10 h 20"/>
              </a:gdLst>
              <a:ahLst/>
              <a:cxnLst>
                <a:cxn ang="0">
                  <a:pos x="T0" y="T1"/>
                </a:cxn>
                <a:cxn ang="0">
                  <a:pos x="T2" y="T3"/>
                </a:cxn>
                <a:cxn ang="0">
                  <a:pos x="T4" y="T5"/>
                </a:cxn>
                <a:cxn ang="0">
                  <a:pos x="T6" y="T7"/>
                </a:cxn>
                <a:cxn ang="0">
                  <a:pos x="T8" y="T9"/>
                </a:cxn>
              </a:cxnLst>
              <a:rect l="0" t="0" r="r" b="b"/>
              <a:pathLst>
                <a:path w="24" h="20">
                  <a:moveTo>
                    <a:pt x="0" y="10"/>
                  </a:moveTo>
                  <a:lnTo>
                    <a:pt x="19" y="0"/>
                  </a:lnTo>
                  <a:lnTo>
                    <a:pt x="24"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81" name="Freeform 37"/>
            <p:cNvSpPr>
              <a:spLocks/>
            </p:cNvSpPr>
            <p:nvPr/>
          </p:nvSpPr>
          <p:spPr bwMode="auto">
            <a:xfrm>
              <a:off x="1795" y="2827"/>
              <a:ext cx="24" cy="19"/>
            </a:xfrm>
            <a:custGeom>
              <a:avLst/>
              <a:gdLst>
                <a:gd name="T0" fmla="*/ 0 w 24"/>
                <a:gd name="T1" fmla="*/ 9 h 19"/>
                <a:gd name="T2" fmla="*/ 19 w 24"/>
                <a:gd name="T3" fmla="*/ 0 h 19"/>
                <a:gd name="T4" fmla="*/ 24 w 24"/>
                <a:gd name="T5" fmla="*/ 9 h 19"/>
                <a:gd name="T6" fmla="*/ 4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19" y="0"/>
                  </a:lnTo>
                  <a:lnTo>
                    <a:pt x="24" y="9"/>
                  </a:lnTo>
                  <a:lnTo>
                    <a:pt x="4"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82" name="Freeform 38"/>
            <p:cNvSpPr>
              <a:spLocks/>
            </p:cNvSpPr>
            <p:nvPr/>
          </p:nvSpPr>
          <p:spPr bwMode="auto">
            <a:xfrm>
              <a:off x="1847" y="2803"/>
              <a:ext cx="19" cy="14"/>
            </a:xfrm>
            <a:custGeom>
              <a:avLst/>
              <a:gdLst>
                <a:gd name="T0" fmla="*/ 0 w 19"/>
                <a:gd name="T1" fmla="*/ 5 h 14"/>
                <a:gd name="T2" fmla="*/ 15 w 19"/>
                <a:gd name="T3" fmla="*/ 0 h 14"/>
                <a:gd name="T4" fmla="*/ 19 w 19"/>
                <a:gd name="T5" fmla="*/ 9 h 14"/>
                <a:gd name="T6" fmla="*/ 5 w 19"/>
                <a:gd name="T7" fmla="*/ 14 h 14"/>
                <a:gd name="T8" fmla="*/ 0 w 19"/>
                <a:gd name="T9" fmla="*/ 5 h 14"/>
              </a:gdLst>
              <a:ahLst/>
              <a:cxnLst>
                <a:cxn ang="0">
                  <a:pos x="T0" y="T1"/>
                </a:cxn>
                <a:cxn ang="0">
                  <a:pos x="T2" y="T3"/>
                </a:cxn>
                <a:cxn ang="0">
                  <a:pos x="T4" y="T5"/>
                </a:cxn>
                <a:cxn ang="0">
                  <a:pos x="T6" y="T7"/>
                </a:cxn>
                <a:cxn ang="0">
                  <a:pos x="T8" y="T9"/>
                </a:cxn>
              </a:cxnLst>
              <a:rect l="0" t="0" r="r" b="b"/>
              <a:pathLst>
                <a:path w="19" h="14">
                  <a:moveTo>
                    <a:pt x="0" y="5"/>
                  </a:moveTo>
                  <a:lnTo>
                    <a:pt x="15" y="0"/>
                  </a:lnTo>
                  <a:lnTo>
                    <a:pt x="19" y="9"/>
                  </a:lnTo>
                  <a:lnTo>
                    <a:pt x="5" y="14"/>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83" name="Freeform 39"/>
            <p:cNvSpPr>
              <a:spLocks/>
            </p:cNvSpPr>
            <p:nvPr/>
          </p:nvSpPr>
          <p:spPr bwMode="auto">
            <a:xfrm>
              <a:off x="1895" y="2774"/>
              <a:ext cx="24" cy="19"/>
            </a:xfrm>
            <a:custGeom>
              <a:avLst/>
              <a:gdLst>
                <a:gd name="T0" fmla="*/ 0 w 24"/>
                <a:gd name="T1" fmla="*/ 10 h 19"/>
                <a:gd name="T2" fmla="*/ 19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84" name="Freeform 40"/>
            <p:cNvSpPr>
              <a:spLocks/>
            </p:cNvSpPr>
            <p:nvPr/>
          </p:nvSpPr>
          <p:spPr bwMode="auto">
            <a:xfrm>
              <a:off x="1948" y="2745"/>
              <a:ext cx="19" cy="19"/>
            </a:xfrm>
            <a:custGeom>
              <a:avLst/>
              <a:gdLst>
                <a:gd name="T0" fmla="*/ 0 w 19"/>
                <a:gd name="T1" fmla="*/ 10 h 19"/>
                <a:gd name="T2" fmla="*/ 14 w 19"/>
                <a:gd name="T3" fmla="*/ 0 h 19"/>
                <a:gd name="T4" fmla="*/ 19 w 19"/>
                <a:gd name="T5" fmla="*/ 10 h 19"/>
                <a:gd name="T6" fmla="*/ 5 w 19"/>
                <a:gd name="T7" fmla="*/ 19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4" y="0"/>
                  </a:lnTo>
                  <a:lnTo>
                    <a:pt x="19"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85" name="Freeform 41"/>
            <p:cNvSpPr>
              <a:spLocks/>
            </p:cNvSpPr>
            <p:nvPr/>
          </p:nvSpPr>
          <p:spPr bwMode="auto">
            <a:xfrm>
              <a:off x="2000" y="2721"/>
              <a:ext cx="20" cy="20"/>
            </a:xfrm>
            <a:custGeom>
              <a:avLst/>
              <a:gdLst>
                <a:gd name="T0" fmla="*/ 0 w 20"/>
                <a:gd name="T1" fmla="*/ 10 h 20"/>
                <a:gd name="T2" fmla="*/ 15 w 20"/>
                <a:gd name="T3" fmla="*/ 0 h 20"/>
                <a:gd name="T4" fmla="*/ 20 w 20"/>
                <a:gd name="T5" fmla="*/ 10 h 20"/>
                <a:gd name="T6" fmla="*/ 5 w 20"/>
                <a:gd name="T7" fmla="*/ 20 h 20"/>
                <a:gd name="T8" fmla="*/ 0 w 20"/>
                <a:gd name="T9" fmla="*/ 10 h 20"/>
              </a:gdLst>
              <a:ahLst/>
              <a:cxnLst>
                <a:cxn ang="0">
                  <a:pos x="T0" y="T1"/>
                </a:cxn>
                <a:cxn ang="0">
                  <a:pos x="T2" y="T3"/>
                </a:cxn>
                <a:cxn ang="0">
                  <a:pos x="T4" y="T5"/>
                </a:cxn>
                <a:cxn ang="0">
                  <a:pos x="T6" y="T7"/>
                </a:cxn>
                <a:cxn ang="0">
                  <a:pos x="T8" y="T9"/>
                </a:cxn>
              </a:cxnLst>
              <a:rect l="0" t="0" r="r" b="b"/>
              <a:pathLst>
                <a:path w="20" h="20">
                  <a:moveTo>
                    <a:pt x="0" y="10"/>
                  </a:moveTo>
                  <a:lnTo>
                    <a:pt x="15" y="0"/>
                  </a:lnTo>
                  <a:lnTo>
                    <a:pt x="20"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86" name="Freeform 42"/>
            <p:cNvSpPr>
              <a:spLocks/>
            </p:cNvSpPr>
            <p:nvPr/>
          </p:nvSpPr>
          <p:spPr bwMode="auto">
            <a:xfrm>
              <a:off x="2048" y="2693"/>
              <a:ext cx="24" cy="19"/>
            </a:xfrm>
            <a:custGeom>
              <a:avLst/>
              <a:gdLst>
                <a:gd name="T0" fmla="*/ 0 w 24"/>
                <a:gd name="T1" fmla="*/ 9 h 19"/>
                <a:gd name="T2" fmla="*/ 20 w 24"/>
                <a:gd name="T3" fmla="*/ 0 h 19"/>
                <a:gd name="T4" fmla="*/ 24 w 24"/>
                <a:gd name="T5" fmla="*/ 9 h 19"/>
                <a:gd name="T6" fmla="*/ 5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20" y="0"/>
                  </a:lnTo>
                  <a:lnTo>
                    <a:pt x="24"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87" name="Freeform 43"/>
            <p:cNvSpPr>
              <a:spLocks/>
            </p:cNvSpPr>
            <p:nvPr/>
          </p:nvSpPr>
          <p:spPr bwMode="auto">
            <a:xfrm>
              <a:off x="2101" y="2669"/>
              <a:ext cx="19" cy="14"/>
            </a:xfrm>
            <a:custGeom>
              <a:avLst/>
              <a:gdLst>
                <a:gd name="T0" fmla="*/ 0 w 19"/>
                <a:gd name="T1" fmla="*/ 4 h 14"/>
                <a:gd name="T2" fmla="*/ 14 w 19"/>
                <a:gd name="T3" fmla="*/ 0 h 14"/>
                <a:gd name="T4" fmla="*/ 19 w 19"/>
                <a:gd name="T5" fmla="*/ 9 h 14"/>
                <a:gd name="T6" fmla="*/ 5 w 19"/>
                <a:gd name="T7" fmla="*/ 14 h 14"/>
                <a:gd name="T8" fmla="*/ 0 w 19"/>
                <a:gd name="T9" fmla="*/ 4 h 14"/>
              </a:gdLst>
              <a:ahLst/>
              <a:cxnLst>
                <a:cxn ang="0">
                  <a:pos x="T0" y="T1"/>
                </a:cxn>
                <a:cxn ang="0">
                  <a:pos x="T2" y="T3"/>
                </a:cxn>
                <a:cxn ang="0">
                  <a:pos x="T4" y="T5"/>
                </a:cxn>
                <a:cxn ang="0">
                  <a:pos x="T6" y="T7"/>
                </a:cxn>
                <a:cxn ang="0">
                  <a:pos x="T8" y="T9"/>
                </a:cxn>
              </a:cxnLst>
              <a:rect l="0" t="0" r="r" b="b"/>
              <a:pathLst>
                <a:path w="19" h="14">
                  <a:moveTo>
                    <a:pt x="0" y="4"/>
                  </a:moveTo>
                  <a:lnTo>
                    <a:pt x="14" y="0"/>
                  </a:lnTo>
                  <a:lnTo>
                    <a:pt x="19" y="9"/>
                  </a:lnTo>
                  <a:lnTo>
                    <a:pt x="5" y="14"/>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88" name="Freeform 44"/>
            <p:cNvSpPr>
              <a:spLocks/>
            </p:cNvSpPr>
            <p:nvPr/>
          </p:nvSpPr>
          <p:spPr bwMode="auto">
            <a:xfrm>
              <a:off x="2149" y="2640"/>
              <a:ext cx="24" cy="19"/>
            </a:xfrm>
            <a:custGeom>
              <a:avLst/>
              <a:gdLst>
                <a:gd name="T0" fmla="*/ 0 w 24"/>
                <a:gd name="T1" fmla="*/ 10 h 19"/>
                <a:gd name="T2" fmla="*/ 19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89" name="Freeform 45"/>
            <p:cNvSpPr>
              <a:spLocks/>
            </p:cNvSpPr>
            <p:nvPr/>
          </p:nvSpPr>
          <p:spPr bwMode="auto">
            <a:xfrm>
              <a:off x="2202" y="2611"/>
              <a:ext cx="24" cy="19"/>
            </a:xfrm>
            <a:custGeom>
              <a:avLst/>
              <a:gdLst>
                <a:gd name="T0" fmla="*/ 0 w 24"/>
                <a:gd name="T1" fmla="*/ 10 h 19"/>
                <a:gd name="T2" fmla="*/ 19 w 24"/>
                <a:gd name="T3" fmla="*/ 0 h 19"/>
                <a:gd name="T4" fmla="*/ 24 w 24"/>
                <a:gd name="T5" fmla="*/ 10 h 19"/>
                <a:gd name="T6" fmla="*/ 4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4"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90" name="Freeform 46"/>
            <p:cNvSpPr>
              <a:spLocks/>
            </p:cNvSpPr>
            <p:nvPr/>
          </p:nvSpPr>
          <p:spPr bwMode="auto">
            <a:xfrm>
              <a:off x="2254" y="2587"/>
              <a:ext cx="19" cy="19"/>
            </a:xfrm>
            <a:custGeom>
              <a:avLst/>
              <a:gdLst>
                <a:gd name="T0" fmla="*/ 0 w 19"/>
                <a:gd name="T1" fmla="*/ 10 h 19"/>
                <a:gd name="T2" fmla="*/ 15 w 19"/>
                <a:gd name="T3" fmla="*/ 0 h 19"/>
                <a:gd name="T4" fmla="*/ 19 w 19"/>
                <a:gd name="T5" fmla="*/ 10 h 19"/>
                <a:gd name="T6" fmla="*/ 5 w 19"/>
                <a:gd name="T7" fmla="*/ 19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5" y="0"/>
                  </a:lnTo>
                  <a:lnTo>
                    <a:pt x="19"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91" name="Freeform 47"/>
            <p:cNvSpPr>
              <a:spLocks/>
            </p:cNvSpPr>
            <p:nvPr/>
          </p:nvSpPr>
          <p:spPr bwMode="auto">
            <a:xfrm>
              <a:off x="2302" y="2559"/>
              <a:ext cx="24" cy="19"/>
            </a:xfrm>
            <a:custGeom>
              <a:avLst/>
              <a:gdLst>
                <a:gd name="T0" fmla="*/ 0 w 24"/>
                <a:gd name="T1" fmla="*/ 9 h 19"/>
                <a:gd name="T2" fmla="*/ 19 w 24"/>
                <a:gd name="T3" fmla="*/ 0 h 19"/>
                <a:gd name="T4" fmla="*/ 24 w 24"/>
                <a:gd name="T5" fmla="*/ 9 h 19"/>
                <a:gd name="T6" fmla="*/ 5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19" y="0"/>
                  </a:lnTo>
                  <a:lnTo>
                    <a:pt x="24"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92" name="Freeform 48"/>
            <p:cNvSpPr>
              <a:spLocks/>
            </p:cNvSpPr>
            <p:nvPr/>
          </p:nvSpPr>
          <p:spPr bwMode="auto">
            <a:xfrm>
              <a:off x="2355" y="2535"/>
              <a:ext cx="19" cy="14"/>
            </a:xfrm>
            <a:custGeom>
              <a:avLst/>
              <a:gdLst>
                <a:gd name="T0" fmla="*/ 0 w 19"/>
                <a:gd name="T1" fmla="*/ 4 h 14"/>
                <a:gd name="T2" fmla="*/ 14 w 19"/>
                <a:gd name="T3" fmla="*/ 0 h 14"/>
                <a:gd name="T4" fmla="*/ 19 w 19"/>
                <a:gd name="T5" fmla="*/ 9 h 14"/>
                <a:gd name="T6" fmla="*/ 5 w 19"/>
                <a:gd name="T7" fmla="*/ 14 h 14"/>
                <a:gd name="T8" fmla="*/ 0 w 19"/>
                <a:gd name="T9" fmla="*/ 4 h 14"/>
              </a:gdLst>
              <a:ahLst/>
              <a:cxnLst>
                <a:cxn ang="0">
                  <a:pos x="T0" y="T1"/>
                </a:cxn>
                <a:cxn ang="0">
                  <a:pos x="T2" y="T3"/>
                </a:cxn>
                <a:cxn ang="0">
                  <a:pos x="T4" y="T5"/>
                </a:cxn>
                <a:cxn ang="0">
                  <a:pos x="T6" y="T7"/>
                </a:cxn>
                <a:cxn ang="0">
                  <a:pos x="T8" y="T9"/>
                </a:cxn>
              </a:cxnLst>
              <a:rect l="0" t="0" r="r" b="b"/>
              <a:pathLst>
                <a:path w="19" h="14">
                  <a:moveTo>
                    <a:pt x="0" y="4"/>
                  </a:moveTo>
                  <a:lnTo>
                    <a:pt x="14" y="0"/>
                  </a:lnTo>
                  <a:lnTo>
                    <a:pt x="19" y="9"/>
                  </a:lnTo>
                  <a:lnTo>
                    <a:pt x="5" y="14"/>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93" name="Freeform 49"/>
            <p:cNvSpPr>
              <a:spLocks/>
            </p:cNvSpPr>
            <p:nvPr/>
          </p:nvSpPr>
          <p:spPr bwMode="auto">
            <a:xfrm>
              <a:off x="2408" y="2506"/>
              <a:ext cx="19" cy="19"/>
            </a:xfrm>
            <a:custGeom>
              <a:avLst/>
              <a:gdLst>
                <a:gd name="T0" fmla="*/ 0 w 19"/>
                <a:gd name="T1" fmla="*/ 9 h 19"/>
                <a:gd name="T2" fmla="*/ 14 w 19"/>
                <a:gd name="T3" fmla="*/ 0 h 19"/>
                <a:gd name="T4" fmla="*/ 19 w 19"/>
                <a:gd name="T5" fmla="*/ 9 h 19"/>
                <a:gd name="T6" fmla="*/ 4 w 19"/>
                <a:gd name="T7" fmla="*/ 19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lnTo>
                    <a:pt x="14" y="0"/>
                  </a:lnTo>
                  <a:lnTo>
                    <a:pt x="19" y="9"/>
                  </a:lnTo>
                  <a:lnTo>
                    <a:pt x="4"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94" name="Freeform 50"/>
            <p:cNvSpPr>
              <a:spLocks/>
            </p:cNvSpPr>
            <p:nvPr/>
          </p:nvSpPr>
          <p:spPr bwMode="auto">
            <a:xfrm>
              <a:off x="2455" y="2477"/>
              <a:ext cx="24" cy="19"/>
            </a:xfrm>
            <a:custGeom>
              <a:avLst/>
              <a:gdLst>
                <a:gd name="T0" fmla="*/ 0 w 24"/>
                <a:gd name="T1" fmla="*/ 10 h 19"/>
                <a:gd name="T2" fmla="*/ 20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20"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95" name="Freeform 51"/>
            <p:cNvSpPr>
              <a:spLocks/>
            </p:cNvSpPr>
            <p:nvPr/>
          </p:nvSpPr>
          <p:spPr bwMode="auto">
            <a:xfrm>
              <a:off x="2508" y="2453"/>
              <a:ext cx="19" cy="19"/>
            </a:xfrm>
            <a:custGeom>
              <a:avLst/>
              <a:gdLst>
                <a:gd name="T0" fmla="*/ 0 w 19"/>
                <a:gd name="T1" fmla="*/ 10 h 19"/>
                <a:gd name="T2" fmla="*/ 15 w 19"/>
                <a:gd name="T3" fmla="*/ 0 h 19"/>
                <a:gd name="T4" fmla="*/ 19 w 19"/>
                <a:gd name="T5" fmla="*/ 10 h 19"/>
                <a:gd name="T6" fmla="*/ 5 w 19"/>
                <a:gd name="T7" fmla="*/ 19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5" y="0"/>
                  </a:lnTo>
                  <a:lnTo>
                    <a:pt x="19"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96" name="Freeform 52"/>
            <p:cNvSpPr>
              <a:spLocks/>
            </p:cNvSpPr>
            <p:nvPr/>
          </p:nvSpPr>
          <p:spPr bwMode="auto">
            <a:xfrm>
              <a:off x="2556" y="2424"/>
              <a:ext cx="24" cy="20"/>
            </a:xfrm>
            <a:custGeom>
              <a:avLst/>
              <a:gdLst>
                <a:gd name="T0" fmla="*/ 0 w 24"/>
                <a:gd name="T1" fmla="*/ 10 h 20"/>
                <a:gd name="T2" fmla="*/ 19 w 24"/>
                <a:gd name="T3" fmla="*/ 0 h 20"/>
                <a:gd name="T4" fmla="*/ 24 w 24"/>
                <a:gd name="T5" fmla="*/ 10 h 20"/>
                <a:gd name="T6" fmla="*/ 5 w 24"/>
                <a:gd name="T7" fmla="*/ 20 h 20"/>
                <a:gd name="T8" fmla="*/ 0 w 24"/>
                <a:gd name="T9" fmla="*/ 10 h 20"/>
              </a:gdLst>
              <a:ahLst/>
              <a:cxnLst>
                <a:cxn ang="0">
                  <a:pos x="T0" y="T1"/>
                </a:cxn>
                <a:cxn ang="0">
                  <a:pos x="T2" y="T3"/>
                </a:cxn>
                <a:cxn ang="0">
                  <a:pos x="T4" y="T5"/>
                </a:cxn>
                <a:cxn ang="0">
                  <a:pos x="T6" y="T7"/>
                </a:cxn>
                <a:cxn ang="0">
                  <a:pos x="T8" y="T9"/>
                </a:cxn>
              </a:cxnLst>
              <a:rect l="0" t="0" r="r" b="b"/>
              <a:pathLst>
                <a:path w="24" h="20">
                  <a:moveTo>
                    <a:pt x="0" y="10"/>
                  </a:moveTo>
                  <a:lnTo>
                    <a:pt x="19" y="0"/>
                  </a:lnTo>
                  <a:lnTo>
                    <a:pt x="24"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97" name="Freeform 53"/>
            <p:cNvSpPr>
              <a:spLocks/>
            </p:cNvSpPr>
            <p:nvPr/>
          </p:nvSpPr>
          <p:spPr bwMode="auto">
            <a:xfrm>
              <a:off x="2614" y="2400"/>
              <a:ext cx="19" cy="15"/>
            </a:xfrm>
            <a:custGeom>
              <a:avLst/>
              <a:gdLst>
                <a:gd name="T0" fmla="*/ 0 w 19"/>
                <a:gd name="T1" fmla="*/ 5 h 15"/>
                <a:gd name="T2" fmla="*/ 19 w 19"/>
                <a:gd name="T3" fmla="*/ 0 h 15"/>
                <a:gd name="T4" fmla="*/ 19 w 19"/>
                <a:gd name="T5" fmla="*/ 10 h 15"/>
                <a:gd name="T6" fmla="*/ 0 w 19"/>
                <a:gd name="T7" fmla="*/ 15 h 15"/>
                <a:gd name="T8" fmla="*/ 0 w 19"/>
                <a:gd name="T9" fmla="*/ 5 h 15"/>
              </a:gdLst>
              <a:ahLst/>
              <a:cxnLst>
                <a:cxn ang="0">
                  <a:pos x="T0" y="T1"/>
                </a:cxn>
                <a:cxn ang="0">
                  <a:pos x="T2" y="T3"/>
                </a:cxn>
                <a:cxn ang="0">
                  <a:pos x="T4" y="T5"/>
                </a:cxn>
                <a:cxn ang="0">
                  <a:pos x="T6" y="T7"/>
                </a:cxn>
                <a:cxn ang="0">
                  <a:pos x="T8" y="T9"/>
                </a:cxn>
              </a:cxnLst>
              <a:rect l="0" t="0" r="r" b="b"/>
              <a:pathLst>
                <a:path w="19" h="15">
                  <a:moveTo>
                    <a:pt x="0" y="5"/>
                  </a:moveTo>
                  <a:lnTo>
                    <a:pt x="19" y="0"/>
                  </a:lnTo>
                  <a:lnTo>
                    <a:pt x="19" y="10"/>
                  </a:lnTo>
                  <a:lnTo>
                    <a:pt x="0" y="15"/>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98" name="Freeform 54"/>
            <p:cNvSpPr>
              <a:spLocks/>
            </p:cNvSpPr>
            <p:nvPr/>
          </p:nvSpPr>
          <p:spPr bwMode="auto">
            <a:xfrm>
              <a:off x="2661" y="2372"/>
              <a:ext cx="20" cy="19"/>
            </a:xfrm>
            <a:custGeom>
              <a:avLst/>
              <a:gdLst>
                <a:gd name="T0" fmla="*/ 0 w 20"/>
                <a:gd name="T1" fmla="*/ 9 h 19"/>
                <a:gd name="T2" fmla="*/ 15 w 20"/>
                <a:gd name="T3" fmla="*/ 0 h 19"/>
                <a:gd name="T4" fmla="*/ 20 w 20"/>
                <a:gd name="T5" fmla="*/ 9 h 19"/>
                <a:gd name="T6" fmla="*/ 5 w 20"/>
                <a:gd name="T7" fmla="*/ 19 h 19"/>
                <a:gd name="T8" fmla="*/ 0 w 20"/>
                <a:gd name="T9" fmla="*/ 9 h 19"/>
              </a:gdLst>
              <a:ahLst/>
              <a:cxnLst>
                <a:cxn ang="0">
                  <a:pos x="T0" y="T1"/>
                </a:cxn>
                <a:cxn ang="0">
                  <a:pos x="T2" y="T3"/>
                </a:cxn>
                <a:cxn ang="0">
                  <a:pos x="T4" y="T5"/>
                </a:cxn>
                <a:cxn ang="0">
                  <a:pos x="T6" y="T7"/>
                </a:cxn>
                <a:cxn ang="0">
                  <a:pos x="T8" y="T9"/>
                </a:cxn>
              </a:cxnLst>
              <a:rect l="0" t="0" r="r" b="b"/>
              <a:pathLst>
                <a:path w="20" h="19">
                  <a:moveTo>
                    <a:pt x="0" y="9"/>
                  </a:moveTo>
                  <a:lnTo>
                    <a:pt x="15" y="0"/>
                  </a:lnTo>
                  <a:lnTo>
                    <a:pt x="20"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799" name="Freeform 55"/>
            <p:cNvSpPr>
              <a:spLocks/>
            </p:cNvSpPr>
            <p:nvPr/>
          </p:nvSpPr>
          <p:spPr bwMode="auto">
            <a:xfrm>
              <a:off x="2709" y="2343"/>
              <a:ext cx="24" cy="19"/>
            </a:xfrm>
            <a:custGeom>
              <a:avLst/>
              <a:gdLst>
                <a:gd name="T0" fmla="*/ 0 w 24"/>
                <a:gd name="T1" fmla="*/ 10 h 19"/>
                <a:gd name="T2" fmla="*/ 19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00" name="Freeform 56"/>
            <p:cNvSpPr>
              <a:spLocks/>
            </p:cNvSpPr>
            <p:nvPr/>
          </p:nvSpPr>
          <p:spPr bwMode="auto">
            <a:xfrm>
              <a:off x="2762" y="2319"/>
              <a:ext cx="19" cy="19"/>
            </a:xfrm>
            <a:custGeom>
              <a:avLst/>
              <a:gdLst>
                <a:gd name="T0" fmla="*/ 0 w 19"/>
                <a:gd name="T1" fmla="*/ 10 h 19"/>
                <a:gd name="T2" fmla="*/ 14 w 19"/>
                <a:gd name="T3" fmla="*/ 0 h 19"/>
                <a:gd name="T4" fmla="*/ 19 w 19"/>
                <a:gd name="T5" fmla="*/ 10 h 19"/>
                <a:gd name="T6" fmla="*/ 5 w 19"/>
                <a:gd name="T7" fmla="*/ 19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4" y="0"/>
                  </a:lnTo>
                  <a:lnTo>
                    <a:pt x="19"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01" name="Freeform 57"/>
            <p:cNvSpPr>
              <a:spLocks/>
            </p:cNvSpPr>
            <p:nvPr/>
          </p:nvSpPr>
          <p:spPr bwMode="auto">
            <a:xfrm>
              <a:off x="2810" y="2290"/>
              <a:ext cx="24" cy="20"/>
            </a:xfrm>
            <a:custGeom>
              <a:avLst/>
              <a:gdLst>
                <a:gd name="T0" fmla="*/ 0 w 24"/>
                <a:gd name="T1" fmla="*/ 10 h 20"/>
                <a:gd name="T2" fmla="*/ 19 w 24"/>
                <a:gd name="T3" fmla="*/ 0 h 20"/>
                <a:gd name="T4" fmla="*/ 24 w 24"/>
                <a:gd name="T5" fmla="*/ 10 h 20"/>
                <a:gd name="T6" fmla="*/ 5 w 24"/>
                <a:gd name="T7" fmla="*/ 20 h 20"/>
                <a:gd name="T8" fmla="*/ 0 w 24"/>
                <a:gd name="T9" fmla="*/ 10 h 20"/>
              </a:gdLst>
              <a:ahLst/>
              <a:cxnLst>
                <a:cxn ang="0">
                  <a:pos x="T0" y="T1"/>
                </a:cxn>
                <a:cxn ang="0">
                  <a:pos x="T2" y="T3"/>
                </a:cxn>
                <a:cxn ang="0">
                  <a:pos x="T4" y="T5"/>
                </a:cxn>
                <a:cxn ang="0">
                  <a:pos x="T6" y="T7"/>
                </a:cxn>
                <a:cxn ang="0">
                  <a:pos x="T8" y="T9"/>
                </a:cxn>
              </a:cxnLst>
              <a:rect l="0" t="0" r="r" b="b"/>
              <a:pathLst>
                <a:path w="24" h="20">
                  <a:moveTo>
                    <a:pt x="0" y="10"/>
                  </a:moveTo>
                  <a:lnTo>
                    <a:pt x="19" y="0"/>
                  </a:lnTo>
                  <a:lnTo>
                    <a:pt x="24"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02" name="Freeform 58"/>
            <p:cNvSpPr>
              <a:spLocks/>
            </p:cNvSpPr>
            <p:nvPr/>
          </p:nvSpPr>
          <p:spPr bwMode="auto">
            <a:xfrm>
              <a:off x="2863" y="2262"/>
              <a:ext cx="24" cy="19"/>
            </a:xfrm>
            <a:custGeom>
              <a:avLst/>
              <a:gdLst>
                <a:gd name="T0" fmla="*/ 0 w 24"/>
                <a:gd name="T1" fmla="*/ 9 h 19"/>
                <a:gd name="T2" fmla="*/ 19 w 24"/>
                <a:gd name="T3" fmla="*/ 0 h 19"/>
                <a:gd name="T4" fmla="*/ 24 w 24"/>
                <a:gd name="T5" fmla="*/ 9 h 19"/>
                <a:gd name="T6" fmla="*/ 4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19" y="0"/>
                  </a:lnTo>
                  <a:lnTo>
                    <a:pt x="24" y="9"/>
                  </a:lnTo>
                  <a:lnTo>
                    <a:pt x="4"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03" name="Freeform 59"/>
            <p:cNvSpPr>
              <a:spLocks/>
            </p:cNvSpPr>
            <p:nvPr/>
          </p:nvSpPr>
          <p:spPr bwMode="auto">
            <a:xfrm>
              <a:off x="2915" y="2238"/>
              <a:ext cx="19" cy="19"/>
            </a:xfrm>
            <a:custGeom>
              <a:avLst/>
              <a:gdLst>
                <a:gd name="T0" fmla="*/ 0 w 19"/>
                <a:gd name="T1" fmla="*/ 9 h 19"/>
                <a:gd name="T2" fmla="*/ 15 w 19"/>
                <a:gd name="T3" fmla="*/ 0 h 19"/>
                <a:gd name="T4" fmla="*/ 19 w 19"/>
                <a:gd name="T5" fmla="*/ 9 h 19"/>
                <a:gd name="T6" fmla="*/ 5 w 19"/>
                <a:gd name="T7" fmla="*/ 19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lnTo>
                    <a:pt x="15" y="0"/>
                  </a:lnTo>
                  <a:lnTo>
                    <a:pt x="19"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04" name="Freeform 60"/>
            <p:cNvSpPr>
              <a:spLocks/>
            </p:cNvSpPr>
            <p:nvPr/>
          </p:nvSpPr>
          <p:spPr bwMode="auto">
            <a:xfrm>
              <a:off x="2963" y="2209"/>
              <a:ext cx="24" cy="19"/>
            </a:xfrm>
            <a:custGeom>
              <a:avLst/>
              <a:gdLst>
                <a:gd name="T0" fmla="*/ 0 w 24"/>
                <a:gd name="T1" fmla="*/ 10 h 19"/>
                <a:gd name="T2" fmla="*/ 19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05" name="Freeform 61"/>
            <p:cNvSpPr>
              <a:spLocks/>
            </p:cNvSpPr>
            <p:nvPr/>
          </p:nvSpPr>
          <p:spPr bwMode="auto">
            <a:xfrm>
              <a:off x="3016" y="2185"/>
              <a:ext cx="19" cy="19"/>
            </a:xfrm>
            <a:custGeom>
              <a:avLst/>
              <a:gdLst>
                <a:gd name="T0" fmla="*/ 0 w 19"/>
                <a:gd name="T1" fmla="*/ 10 h 19"/>
                <a:gd name="T2" fmla="*/ 14 w 19"/>
                <a:gd name="T3" fmla="*/ 0 h 19"/>
                <a:gd name="T4" fmla="*/ 19 w 19"/>
                <a:gd name="T5" fmla="*/ 10 h 19"/>
                <a:gd name="T6" fmla="*/ 5 w 19"/>
                <a:gd name="T7" fmla="*/ 19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4" y="0"/>
                  </a:lnTo>
                  <a:lnTo>
                    <a:pt x="19"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06" name="Freeform 62"/>
            <p:cNvSpPr>
              <a:spLocks/>
            </p:cNvSpPr>
            <p:nvPr/>
          </p:nvSpPr>
          <p:spPr bwMode="auto">
            <a:xfrm>
              <a:off x="3069" y="2156"/>
              <a:ext cx="19" cy="19"/>
            </a:xfrm>
            <a:custGeom>
              <a:avLst/>
              <a:gdLst>
                <a:gd name="T0" fmla="*/ 0 w 19"/>
                <a:gd name="T1" fmla="*/ 10 h 19"/>
                <a:gd name="T2" fmla="*/ 14 w 19"/>
                <a:gd name="T3" fmla="*/ 0 h 19"/>
                <a:gd name="T4" fmla="*/ 19 w 19"/>
                <a:gd name="T5" fmla="*/ 10 h 19"/>
                <a:gd name="T6" fmla="*/ 4 w 19"/>
                <a:gd name="T7" fmla="*/ 19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4" y="0"/>
                  </a:lnTo>
                  <a:lnTo>
                    <a:pt x="19" y="10"/>
                  </a:lnTo>
                  <a:lnTo>
                    <a:pt x="4"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07" name="Freeform 63"/>
            <p:cNvSpPr>
              <a:spLocks/>
            </p:cNvSpPr>
            <p:nvPr/>
          </p:nvSpPr>
          <p:spPr bwMode="auto">
            <a:xfrm>
              <a:off x="3116" y="2128"/>
              <a:ext cx="24" cy="19"/>
            </a:xfrm>
            <a:custGeom>
              <a:avLst/>
              <a:gdLst>
                <a:gd name="T0" fmla="*/ 0 w 24"/>
                <a:gd name="T1" fmla="*/ 9 h 19"/>
                <a:gd name="T2" fmla="*/ 20 w 24"/>
                <a:gd name="T3" fmla="*/ 0 h 19"/>
                <a:gd name="T4" fmla="*/ 24 w 24"/>
                <a:gd name="T5" fmla="*/ 9 h 19"/>
                <a:gd name="T6" fmla="*/ 5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20" y="0"/>
                  </a:lnTo>
                  <a:lnTo>
                    <a:pt x="24"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08" name="Freeform 64"/>
            <p:cNvSpPr>
              <a:spLocks/>
            </p:cNvSpPr>
            <p:nvPr/>
          </p:nvSpPr>
          <p:spPr bwMode="auto">
            <a:xfrm>
              <a:off x="3169" y="2104"/>
              <a:ext cx="19" cy="19"/>
            </a:xfrm>
            <a:custGeom>
              <a:avLst/>
              <a:gdLst>
                <a:gd name="T0" fmla="*/ 0 w 19"/>
                <a:gd name="T1" fmla="*/ 9 h 19"/>
                <a:gd name="T2" fmla="*/ 14 w 19"/>
                <a:gd name="T3" fmla="*/ 0 h 19"/>
                <a:gd name="T4" fmla="*/ 19 w 19"/>
                <a:gd name="T5" fmla="*/ 9 h 19"/>
                <a:gd name="T6" fmla="*/ 5 w 19"/>
                <a:gd name="T7" fmla="*/ 19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lnTo>
                    <a:pt x="14" y="0"/>
                  </a:lnTo>
                  <a:lnTo>
                    <a:pt x="19"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09" name="Freeform 65"/>
            <p:cNvSpPr>
              <a:spLocks/>
            </p:cNvSpPr>
            <p:nvPr/>
          </p:nvSpPr>
          <p:spPr bwMode="auto">
            <a:xfrm>
              <a:off x="3217" y="2075"/>
              <a:ext cx="24" cy="19"/>
            </a:xfrm>
            <a:custGeom>
              <a:avLst/>
              <a:gdLst>
                <a:gd name="T0" fmla="*/ 0 w 24"/>
                <a:gd name="T1" fmla="*/ 9 h 19"/>
                <a:gd name="T2" fmla="*/ 19 w 24"/>
                <a:gd name="T3" fmla="*/ 0 h 19"/>
                <a:gd name="T4" fmla="*/ 24 w 24"/>
                <a:gd name="T5" fmla="*/ 9 h 19"/>
                <a:gd name="T6" fmla="*/ 5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19" y="0"/>
                  </a:lnTo>
                  <a:lnTo>
                    <a:pt x="24"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10" name="Freeform 66"/>
            <p:cNvSpPr>
              <a:spLocks/>
            </p:cNvSpPr>
            <p:nvPr/>
          </p:nvSpPr>
          <p:spPr bwMode="auto">
            <a:xfrm>
              <a:off x="3274" y="2051"/>
              <a:ext cx="20" cy="14"/>
            </a:xfrm>
            <a:custGeom>
              <a:avLst/>
              <a:gdLst>
                <a:gd name="T0" fmla="*/ 0 w 20"/>
                <a:gd name="T1" fmla="*/ 5 h 14"/>
                <a:gd name="T2" fmla="*/ 20 w 20"/>
                <a:gd name="T3" fmla="*/ 0 h 14"/>
                <a:gd name="T4" fmla="*/ 20 w 20"/>
                <a:gd name="T5" fmla="*/ 9 h 14"/>
                <a:gd name="T6" fmla="*/ 0 w 20"/>
                <a:gd name="T7" fmla="*/ 14 h 14"/>
                <a:gd name="T8" fmla="*/ 0 w 20"/>
                <a:gd name="T9" fmla="*/ 5 h 14"/>
              </a:gdLst>
              <a:ahLst/>
              <a:cxnLst>
                <a:cxn ang="0">
                  <a:pos x="T0" y="T1"/>
                </a:cxn>
                <a:cxn ang="0">
                  <a:pos x="T2" y="T3"/>
                </a:cxn>
                <a:cxn ang="0">
                  <a:pos x="T4" y="T5"/>
                </a:cxn>
                <a:cxn ang="0">
                  <a:pos x="T6" y="T7"/>
                </a:cxn>
                <a:cxn ang="0">
                  <a:pos x="T8" y="T9"/>
                </a:cxn>
              </a:cxnLst>
              <a:rect l="0" t="0" r="r" b="b"/>
              <a:pathLst>
                <a:path w="20" h="14">
                  <a:moveTo>
                    <a:pt x="0" y="5"/>
                  </a:moveTo>
                  <a:lnTo>
                    <a:pt x="20" y="0"/>
                  </a:lnTo>
                  <a:lnTo>
                    <a:pt x="20" y="9"/>
                  </a:lnTo>
                  <a:lnTo>
                    <a:pt x="0" y="14"/>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11" name="Freeform 67"/>
            <p:cNvSpPr>
              <a:spLocks/>
            </p:cNvSpPr>
            <p:nvPr/>
          </p:nvSpPr>
          <p:spPr bwMode="auto">
            <a:xfrm>
              <a:off x="3322" y="2022"/>
              <a:ext cx="20" cy="19"/>
            </a:xfrm>
            <a:custGeom>
              <a:avLst/>
              <a:gdLst>
                <a:gd name="T0" fmla="*/ 0 w 20"/>
                <a:gd name="T1" fmla="*/ 10 h 19"/>
                <a:gd name="T2" fmla="*/ 15 w 20"/>
                <a:gd name="T3" fmla="*/ 0 h 19"/>
                <a:gd name="T4" fmla="*/ 20 w 20"/>
                <a:gd name="T5" fmla="*/ 10 h 19"/>
                <a:gd name="T6" fmla="*/ 5 w 20"/>
                <a:gd name="T7" fmla="*/ 19 h 19"/>
                <a:gd name="T8" fmla="*/ 0 w 20"/>
                <a:gd name="T9" fmla="*/ 10 h 19"/>
              </a:gdLst>
              <a:ahLst/>
              <a:cxnLst>
                <a:cxn ang="0">
                  <a:pos x="T0" y="T1"/>
                </a:cxn>
                <a:cxn ang="0">
                  <a:pos x="T2" y="T3"/>
                </a:cxn>
                <a:cxn ang="0">
                  <a:pos x="T4" y="T5"/>
                </a:cxn>
                <a:cxn ang="0">
                  <a:pos x="T6" y="T7"/>
                </a:cxn>
                <a:cxn ang="0">
                  <a:pos x="T8" y="T9"/>
                </a:cxn>
              </a:cxnLst>
              <a:rect l="0" t="0" r="r" b="b"/>
              <a:pathLst>
                <a:path w="20" h="19">
                  <a:moveTo>
                    <a:pt x="0" y="10"/>
                  </a:moveTo>
                  <a:lnTo>
                    <a:pt x="15" y="0"/>
                  </a:lnTo>
                  <a:lnTo>
                    <a:pt x="20"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12" name="Freeform 68"/>
            <p:cNvSpPr>
              <a:spLocks/>
            </p:cNvSpPr>
            <p:nvPr/>
          </p:nvSpPr>
          <p:spPr bwMode="auto">
            <a:xfrm>
              <a:off x="3370" y="1993"/>
              <a:ext cx="24" cy="20"/>
            </a:xfrm>
            <a:custGeom>
              <a:avLst/>
              <a:gdLst>
                <a:gd name="T0" fmla="*/ 0 w 24"/>
                <a:gd name="T1" fmla="*/ 10 h 20"/>
                <a:gd name="T2" fmla="*/ 19 w 24"/>
                <a:gd name="T3" fmla="*/ 0 h 20"/>
                <a:gd name="T4" fmla="*/ 24 w 24"/>
                <a:gd name="T5" fmla="*/ 10 h 20"/>
                <a:gd name="T6" fmla="*/ 5 w 24"/>
                <a:gd name="T7" fmla="*/ 20 h 20"/>
                <a:gd name="T8" fmla="*/ 0 w 24"/>
                <a:gd name="T9" fmla="*/ 10 h 20"/>
              </a:gdLst>
              <a:ahLst/>
              <a:cxnLst>
                <a:cxn ang="0">
                  <a:pos x="T0" y="T1"/>
                </a:cxn>
                <a:cxn ang="0">
                  <a:pos x="T2" y="T3"/>
                </a:cxn>
                <a:cxn ang="0">
                  <a:pos x="T4" y="T5"/>
                </a:cxn>
                <a:cxn ang="0">
                  <a:pos x="T6" y="T7"/>
                </a:cxn>
                <a:cxn ang="0">
                  <a:pos x="T8" y="T9"/>
                </a:cxn>
              </a:cxnLst>
              <a:rect l="0" t="0" r="r" b="b"/>
              <a:pathLst>
                <a:path w="24" h="20">
                  <a:moveTo>
                    <a:pt x="0" y="10"/>
                  </a:moveTo>
                  <a:lnTo>
                    <a:pt x="19" y="0"/>
                  </a:lnTo>
                  <a:lnTo>
                    <a:pt x="24"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13" name="Freeform 69"/>
            <p:cNvSpPr>
              <a:spLocks/>
            </p:cNvSpPr>
            <p:nvPr/>
          </p:nvSpPr>
          <p:spPr bwMode="auto">
            <a:xfrm>
              <a:off x="3423" y="1969"/>
              <a:ext cx="19" cy="20"/>
            </a:xfrm>
            <a:custGeom>
              <a:avLst/>
              <a:gdLst>
                <a:gd name="T0" fmla="*/ 0 w 19"/>
                <a:gd name="T1" fmla="*/ 10 h 20"/>
                <a:gd name="T2" fmla="*/ 14 w 19"/>
                <a:gd name="T3" fmla="*/ 0 h 20"/>
                <a:gd name="T4" fmla="*/ 19 w 19"/>
                <a:gd name="T5" fmla="*/ 10 h 20"/>
                <a:gd name="T6" fmla="*/ 5 w 19"/>
                <a:gd name="T7" fmla="*/ 20 h 20"/>
                <a:gd name="T8" fmla="*/ 0 w 19"/>
                <a:gd name="T9" fmla="*/ 10 h 20"/>
              </a:gdLst>
              <a:ahLst/>
              <a:cxnLst>
                <a:cxn ang="0">
                  <a:pos x="T0" y="T1"/>
                </a:cxn>
                <a:cxn ang="0">
                  <a:pos x="T2" y="T3"/>
                </a:cxn>
                <a:cxn ang="0">
                  <a:pos x="T4" y="T5"/>
                </a:cxn>
                <a:cxn ang="0">
                  <a:pos x="T6" y="T7"/>
                </a:cxn>
                <a:cxn ang="0">
                  <a:pos x="T8" y="T9"/>
                </a:cxn>
              </a:cxnLst>
              <a:rect l="0" t="0" r="r" b="b"/>
              <a:pathLst>
                <a:path w="19" h="20">
                  <a:moveTo>
                    <a:pt x="0" y="10"/>
                  </a:moveTo>
                  <a:lnTo>
                    <a:pt x="14" y="0"/>
                  </a:lnTo>
                  <a:lnTo>
                    <a:pt x="19"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14" name="Freeform 70"/>
            <p:cNvSpPr>
              <a:spLocks/>
            </p:cNvSpPr>
            <p:nvPr/>
          </p:nvSpPr>
          <p:spPr bwMode="auto">
            <a:xfrm>
              <a:off x="3476" y="1941"/>
              <a:ext cx="19" cy="19"/>
            </a:xfrm>
            <a:custGeom>
              <a:avLst/>
              <a:gdLst>
                <a:gd name="T0" fmla="*/ 0 w 19"/>
                <a:gd name="T1" fmla="*/ 9 h 19"/>
                <a:gd name="T2" fmla="*/ 14 w 19"/>
                <a:gd name="T3" fmla="*/ 0 h 19"/>
                <a:gd name="T4" fmla="*/ 19 w 19"/>
                <a:gd name="T5" fmla="*/ 9 h 19"/>
                <a:gd name="T6" fmla="*/ 4 w 19"/>
                <a:gd name="T7" fmla="*/ 19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lnTo>
                    <a:pt x="14" y="0"/>
                  </a:lnTo>
                  <a:lnTo>
                    <a:pt x="19" y="9"/>
                  </a:lnTo>
                  <a:lnTo>
                    <a:pt x="4"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15" name="Freeform 71"/>
            <p:cNvSpPr>
              <a:spLocks/>
            </p:cNvSpPr>
            <p:nvPr/>
          </p:nvSpPr>
          <p:spPr bwMode="auto">
            <a:xfrm>
              <a:off x="3528" y="1917"/>
              <a:ext cx="19" cy="14"/>
            </a:xfrm>
            <a:custGeom>
              <a:avLst/>
              <a:gdLst>
                <a:gd name="T0" fmla="*/ 0 w 19"/>
                <a:gd name="T1" fmla="*/ 5 h 14"/>
                <a:gd name="T2" fmla="*/ 19 w 19"/>
                <a:gd name="T3" fmla="*/ 0 h 14"/>
                <a:gd name="T4" fmla="*/ 19 w 19"/>
                <a:gd name="T5" fmla="*/ 9 h 14"/>
                <a:gd name="T6" fmla="*/ 0 w 19"/>
                <a:gd name="T7" fmla="*/ 14 h 14"/>
                <a:gd name="T8" fmla="*/ 0 w 19"/>
                <a:gd name="T9" fmla="*/ 5 h 14"/>
              </a:gdLst>
              <a:ahLst/>
              <a:cxnLst>
                <a:cxn ang="0">
                  <a:pos x="T0" y="T1"/>
                </a:cxn>
                <a:cxn ang="0">
                  <a:pos x="T2" y="T3"/>
                </a:cxn>
                <a:cxn ang="0">
                  <a:pos x="T4" y="T5"/>
                </a:cxn>
                <a:cxn ang="0">
                  <a:pos x="T6" y="T7"/>
                </a:cxn>
                <a:cxn ang="0">
                  <a:pos x="T8" y="T9"/>
                </a:cxn>
              </a:cxnLst>
              <a:rect l="0" t="0" r="r" b="b"/>
              <a:pathLst>
                <a:path w="19" h="14">
                  <a:moveTo>
                    <a:pt x="0" y="5"/>
                  </a:moveTo>
                  <a:lnTo>
                    <a:pt x="19" y="0"/>
                  </a:lnTo>
                  <a:lnTo>
                    <a:pt x="19" y="9"/>
                  </a:lnTo>
                  <a:lnTo>
                    <a:pt x="0" y="14"/>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16" name="Freeform 72"/>
            <p:cNvSpPr>
              <a:spLocks/>
            </p:cNvSpPr>
            <p:nvPr/>
          </p:nvSpPr>
          <p:spPr bwMode="auto">
            <a:xfrm>
              <a:off x="3576" y="1888"/>
              <a:ext cx="19" cy="19"/>
            </a:xfrm>
            <a:custGeom>
              <a:avLst/>
              <a:gdLst>
                <a:gd name="T0" fmla="*/ 0 w 19"/>
                <a:gd name="T1" fmla="*/ 10 h 19"/>
                <a:gd name="T2" fmla="*/ 15 w 19"/>
                <a:gd name="T3" fmla="*/ 0 h 19"/>
                <a:gd name="T4" fmla="*/ 19 w 19"/>
                <a:gd name="T5" fmla="*/ 10 h 19"/>
                <a:gd name="T6" fmla="*/ 5 w 19"/>
                <a:gd name="T7" fmla="*/ 19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5" y="0"/>
                  </a:lnTo>
                  <a:lnTo>
                    <a:pt x="19"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17" name="Freeform 73"/>
            <p:cNvSpPr>
              <a:spLocks/>
            </p:cNvSpPr>
            <p:nvPr/>
          </p:nvSpPr>
          <p:spPr bwMode="auto">
            <a:xfrm>
              <a:off x="3624" y="1859"/>
              <a:ext cx="24" cy="19"/>
            </a:xfrm>
            <a:custGeom>
              <a:avLst/>
              <a:gdLst>
                <a:gd name="T0" fmla="*/ 0 w 24"/>
                <a:gd name="T1" fmla="*/ 10 h 19"/>
                <a:gd name="T2" fmla="*/ 19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18" name="Freeform 74"/>
            <p:cNvSpPr>
              <a:spLocks/>
            </p:cNvSpPr>
            <p:nvPr/>
          </p:nvSpPr>
          <p:spPr bwMode="auto">
            <a:xfrm>
              <a:off x="3677" y="1835"/>
              <a:ext cx="24" cy="20"/>
            </a:xfrm>
            <a:custGeom>
              <a:avLst/>
              <a:gdLst>
                <a:gd name="T0" fmla="*/ 0 w 24"/>
                <a:gd name="T1" fmla="*/ 10 h 20"/>
                <a:gd name="T2" fmla="*/ 19 w 24"/>
                <a:gd name="T3" fmla="*/ 0 h 20"/>
                <a:gd name="T4" fmla="*/ 24 w 24"/>
                <a:gd name="T5" fmla="*/ 10 h 20"/>
                <a:gd name="T6" fmla="*/ 5 w 24"/>
                <a:gd name="T7" fmla="*/ 20 h 20"/>
                <a:gd name="T8" fmla="*/ 0 w 24"/>
                <a:gd name="T9" fmla="*/ 10 h 20"/>
              </a:gdLst>
              <a:ahLst/>
              <a:cxnLst>
                <a:cxn ang="0">
                  <a:pos x="T0" y="T1"/>
                </a:cxn>
                <a:cxn ang="0">
                  <a:pos x="T2" y="T3"/>
                </a:cxn>
                <a:cxn ang="0">
                  <a:pos x="T4" y="T5"/>
                </a:cxn>
                <a:cxn ang="0">
                  <a:pos x="T6" y="T7"/>
                </a:cxn>
                <a:cxn ang="0">
                  <a:pos x="T8" y="T9"/>
                </a:cxn>
              </a:cxnLst>
              <a:rect l="0" t="0" r="r" b="b"/>
              <a:pathLst>
                <a:path w="24" h="20">
                  <a:moveTo>
                    <a:pt x="0" y="10"/>
                  </a:moveTo>
                  <a:lnTo>
                    <a:pt x="19" y="0"/>
                  </a:lnTo>
                  <a:lnTo>
                    <a:pt x="24"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19" name="Freeform 75"/>
            <p:cNvSpPr>
              <a:spLocks/>
            </p:cNvSpPr>
            <p:nvPr/>
          </p:nvSpPr>
          <p:spPr bwMode="auto">
            <a:xfrm>
              <a:off x="3729" y="1807"/>
              <a:ext cx="20" cy="19"/>
            </a:xfrm>
            <a:custGeom>
              <a:avLst/>
              <a:gdLst>
                <a:gd name="T0" fmla="*/ 0 w 20"/>
                <a:gd name="T1" fmla="*/ 9 h 19"/>
                <a:gd name="T2" fmla="*/ 15 w 20"/>
                <a:gd name="T3" fmla="*/ 0 h 19"/>
                <a:gd name="T4" fmla="*/ 20 w 20"/>
                <a:gd name="T5" fmla="*/ 9 h 19"/>
                <a:gd name="T6" fmla="*/ 5 w 20"/>
                <a:gd name="T7" fmla="*/ 19 h 19"/>
                <a:gd name="T8" fmla="*/ 0 w 20"/>
                <a:gd name="T9" fmla="*/ 9 h 19"/>
              </a:gdLst>
              <a:ahLst/>
              <a:cxnLst>
                <a:cxn ang="0">
                  <a:pos x="T0" y="T1"/>
                </a:cxn>
                <a:cxn ang="0">
                  <a:pos x="T2" y="T3"/>
                </a:cxn>
                <a:cxn ang="0">
                  <a:pos x="T4" y="T5"/>
                </a:cxn>
                <a:cxn ang="0">
                  <a:pos x="T6" y="T7"/>
                </a:cxn>
                <a:cxn ang="0">
                  <a:pos x="T8" y="T9"/>
                </a:cxn>
              </a:cxnLst>
              <a:rect l="0" t="0" r="r" b="b"/>
              <a:pathLst>
                <a:path w="20" h="19">
                  <a:moveTo>
                    <a:pt x="0" y="9"/>
                  </a:moveTo>
                  <a:lnTo>
                    <a:pt x="15" y="0"/>
                  </a:lnTo>
                  <a:lnTo>
                    <a:pt x="20"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20" name="Freeform 76"/>
            <p:cNvSpPr>
              <a:spLocks/>
            </p:cNvSpPr>
            <p:nvPr/>
          </p:nvSpPr>
          <p:spPr bwMode="auto">
            <a:xfrm>
              <a:off x="3782" y="1783"/>
              <a:ext cx="19" cy="14"/>
            </a:xfrm>
            <a:custGeom>
              <a:avLst/>
              <a:gdLst>
                <a:gd name="T0" fmla="*/ 0 w 19"/>
                <a:gd name="T1" fmla="*/ 4 h 14"/>
                <a:gd name="T2" fmla="*/ 19 w 19"/>
                <a:gd name="T3" fmla="*/ 0 h 14"/>
                <a:gd name="T4" fmla="*/ 19 w 19"/>
                <a:gd name="T5" fmla="*/ 9 h 14"/>
                <a:gd name="T6" fmla="*/ 0 w 19"/>
                <a:gd name="T7" fmla="*/ 14 h 14"/>
                <a:gd name="T8" fmla="*/ 0 w 19"/>
                <a:gd name="T9" fmla="*/ 4 h 14"/>
              </a:gdLst>
              <a:ahLst/>
              <a:cxnLst>
                <a:cxn ang="0">
                  <a:pos x="T0" y="T1"/>
                </a:cxn>
                <a:cxn ang="0">
                  <a:pos x="T2" y="T3"/>
                </a:cxn>
                <a:cxn ang="0">
                  <a:pos x="T4" y="T5"/>
                </a:cxn>
                <a:cxn ang="0">
                  <a:pos x="T6" y="T7"/>
                </a:cxn>
                <a:cxn ang="0">
                  <a:pos x="T8" y="T9"/>
                </a:cxn>
              </a:cxnLst>
              <a:rect l="0" t="0" r="r" b="b"/>
              <a:pathLst>
                <a:path w="19" h="14">
                  <a:moveTo>
                    <a:pt x="0" y="4"/>
                  </a:moveTo>
                  <a:lnTo>
                    <a:pt x="19" y="0"/>
                  </a:lnTo>
                  <a:lnTo>
                    <a:pt x="19" y="9"/>
                  </a:lnTo>
                  <a:lnTo>
                    <a:pt x="0" y="14"/>
                  </a:lnTo>
                  <a:lnTo>
                    <a:pt x="0"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21" name="Freeform 77"/>
            <p:cNvSpPr>
              <a:spLocks/>
            </p:cNvSpPr>
            <p:nvPr/>
          </p:nvSpPr>
          <p:spPr bwMode="auto">
            <a:xfrm>
              <a:off x="3830" y="1754"/>
              <a:ext cx="19" cy="19"/>
            </a:xfrm>
            <a:custGeom>
              <a:avLst/>
              <a:gdLst>
                <a:gd name="T0" fmla="*/ 0 w 19"/>
                <a:gd name="T1" fmla="*/ 10 h 19"/>
                <a:gd name="T2" fmla="*/ 14 w 19"/>
                <a:gd name="T3" fmla="*/ 0 h 19"/>
                <a:gd name="T4" fmla="*/ 19 w 19"/>
                <a:gd name="T5" fmla="*/ 10 h 19"/>
                <a:gd name="T6" fmla="*/ 5 w 19"/>
                <a:gd name="T7" fmla="*/ 19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4" y="0"/>
                  </a:lnTo>
                  <a:lnTo>
                    <a:pt x="19"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22" name="Freeform 78"/>
            <p:cNvSpPr>
              <a:spLocks/>
            </p:cNvSpPr>
            <p:nvPr/>
          </p:nvSpPr>
          <p:spPr bwMode="auto">
            <a:xfrm>
              <a:off x="3878" y="1725"/>
              <a:ext cx="24" cy="19"/>
            </a:xfrm>
            <a:custGeom>
              <a:avLst/>
              <a:gdLst>
                <a:gd name="T0" fmla="*/ 0 w 24"/>
                <a:gd name="T1" fmla="*/ 10 h 19"/>
                <a:gd name="T2" fmla="*/ 19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23" name="Freeform 79"/>
            <p:cNvSpPr>
              <a:spLocks/>
            </p:cNvSpPr>
            <p:nvPr/>
          </p:nvSpPr>
          <p:spPr bwMode="auto">
            <a:xfrm>
              <a:off x="3931" y="1701"/>
              <a:ext cx="24" cy="19"/>
            </a:xfrm>
            <a:custGeom>
              <a:avLst/>
              <a:gdLst>
                <a:gd name="T0" fmla="*/ 0 w 24"/>
                <a:gd name="T1" fmla="*/ 10 h 19"/>
                <a:gd name="T2" fmla="*/ 19 w 24"/>
                <a:gd name="T3" fmla="*/ 0 h 19"/>
                <a:gd name="T4" fmla="*/ 24 w 24"/>
                <a:gd name="T5" fmla="*/ 10 h 19"/>
                <a:gd name="T6" fmla="*/ 4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4"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24" name="Freeform 80"/>
            <p:cNvSpPr>
              <a:spLocks/>
            </p:cNvSpPr>
            <p:nvPr/>
          </p:nvSpPr>
          <p:spPr bwMode="auto">
            <a:xfrm>
              <a:off x="3983" y="1673"/>
              <a:ext cx="19" cy="19"/>
            </a:xfrm>
            <a:custGeom>
              <a:avLst/>
              <a:gdLst>
                <a:gd name="T0" fmla="*/ 0 w 19"/>
                <a:gd name="T1" fmla="*/ 9 h 19"/>
                <a:gd name="T2" fmla="*/ 15 w 19"/>
                <a:gd name="T3" fmla="*/ 0 h 19"/>
                <a:gd name="T4" fmla="*/ 19 w 19"/>
                <a:gd name="T5" fmla="*/ 9 h 19"/>
                <a:gd name="T6" fmla="*/ 5 w 19"/>
                <a:gd name="T7" fmla="*/ 19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lnTo>
                    <a:pt x="15" y="0"/>
                  </a:lnTo>
                  <a:lnTo>
                    <a:pt x="19"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25" name="Freeform 81"/>
            <p:cNvSpPr>
              <a:spLocks/>
            </p:cNvSpPr>
            <p:nvPr/>
          </p:nvSpPr>
          <p:spPr bwMode="auto">
            <a:xfrm>
              <a:off x="4031" y="1644"/>
              <a:ext cx="24" cy="19"/>
            </a:xfrm>
            <a:custGeom>
              <a:avLst/>
              <a:gdLst>
                <a:gd name="T0" fmla="*/ 0 w 24"/>
                <a:gd name="T1" fmla="*/ 9 h 19"/>
                <a:gd name="T2" fmla="*/ 19 w 24"/>
                <a:gd name="T3" fmla="*/ 0 h 19"/>
                <a:gd name="T4" fmla="*/ 24 w 24"/>
                <a:gd name="T5" fmla="*/ 9 h 19"/>
                <a:gd name="T6" fmla="*/ 5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19" y="0"/>
                  </a:lnTo>
                  <a:lnTo>
                    <a:pt x="24"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26" name="Freeform 82"/>
            <p:cNvSpPr>
              <a:spLocks/>
            </p:cNvSpPr>
            <p:nvPr/>
          </p:nvSpPr>
          <p:spPr bwMode="auto">
            <a:xfrm>
              <a:off x="4084" y="1620"/>
              <a:ext cx="24" cy="19"/>
            </a:xfrm>
            <a:custGeom>
              <a:avLst/>
              <a:gdLst>
                <a:gd name="T0" fmla="*/ 0 w 24"/>
                <a:gd name="T1" fmla="*/ 9 h 19"/>
                <a:gd name="T2" fmla="*/ 19 w 24"/>
                <a:gd name="T3" fmla="*/ 0 h 19"/>
                <a:gd name="T4" fmla="*/ 24 w 24"/>
                <a:gd name="T5" fmla="*/ 9 h 19"/>
                <a:gd name="T6" fmla="*/ 5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19" y="0"/>
                  </a:lnTo>
                  <a:lnTo>
                    <a:pt x="24"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27" name="Freeform 83"/>
            <p:cNvSpPr>
              <a:spLocks/>
            </p:cNvSpPr>
            <p:nvPr/>
          </p:nvSpPr>
          <p:spPr bwMode="auto">
            <a:xfrm>
              <a:off x="4137" y="1591"/>
              <a:ext cx="19" cy="19"/>
            </a:xfrm>
            <a:custGeom>
              <a:avLst/>
              <a:gdLst>
                <a:gd name="T0" fmla="*/ 0 w 19"/>
                <a:gd name="T1" fmla="*/ 10 h 19"/>
                <a:gd name="T2" fmla="*/ 14 w 19"/>
                <a:gd name="T3" fmla="*/ 0 h 19"/>
                <a:gd name="T4" fmla="*/ 19 w 19"/>
                <a:gd name="T5" fmla="*/ 10 h 19"/>
                <a:gd name="T6" fmla="*/ 4 w 19"/>
                <a:gd name="T7" fmla="*/ 19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4" y="0"/>
                  </a:lnTo>
                  <a:lnTo>
                    <a:pt x="19" y="10"/>
                  </a:lnTo>
                  <a:lnTo>
                    <a:pt x="4"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28" name="Freeform 84"/>
            <p:cNvSpPr>
              <a:spLocks/>
            </p:cNvSpPr>
            <p:nvPr/>
          </p:nvSpPr>
          <p:spPr bwMode="auto">
            <a:xfrm>
              <a:off x="4184" y="1567"/>
              <a:ext cx="24" cy="19"/>
            </a:xfrm>
            <a:custGeom>
              <a:avLst/>
              <a:gdLst>
                <a:gd name="T0" fmla="*/ 0 w 24"/>
                <a:gd name="T1" fmla="*/ 10 h 19"/>
                <a:gd name="T2" fmla="*/ 20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20"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29" name="Freeform 85"/>
            <p:cNvSpPr>
              <a:spLocks/>
            </p:cNvSpPr>
            <p:nvPr/>
          </p:nvSpPr>
          <p:spPr bwMode="auto">
            <a:xfrm>
              <a:off x="4237" y="1538"/>
              <a:ext cx="19" cy="20"/>
            </a:xfrm>
            <a:custGeom>
              <a:avLst/>
              <a:gdLst>
                <a:gd name="T0" fmla="*/ 0 w 19"/>
                <a:gd name="T1" fmla="*/ 10 h 20"/>
                <a:gd name="T2" fmla="*/ 15 w 19"/>
                <a:gd name="T3" fmla="*/ 0 h 20"/>
                <a:gd name="T4" fmla="*/ 19 w 19"/>
                <a:gd name="T5" fmla="*/ 10 h 20"/>
                <a:gd name="T6" fmla="*/ 5 w 19"/>
                <a:gd name="T7" fmla="*/ 20 h 20"/>
                <a:gd name="T8" fmla="*/ 0 w 19"/>
                <a:gd name="T9" fmla="*/ 10 h 20"/>
              </a:gdLst>
              <a:ahLst/>
              <a:cxnLst>
                <a:cxn ang="0">
                  <a:pos x="T0" y="T1"/>
                </a:cxn>
                <a:cxn ang="0">
                  <a:pos x="T2" y="T3"/>
                </a:cxn>
                <a:cxn ang="0">
                  <a:pos x="T4" y="T5"/>
                </a:cxn>
                <a:cxn ang="0">
                  <a:pos x="T6" y="T7"/>
                </a:cxn>
                <a:cxn ang="0">
                  <a:pos x="T8" y="T9"/>
                </a:cxn>
              </a:cxnLst>
              <a:rect l="0" t="0" r="r" b="b"/>
              <a:pathLst>
                <a:path w="19" h="20">
                  <a:moveTo>
                    <a:pt x="0" y="10"/>
                  </a:moveTo>
                  <a:lnTo>
                    <a:pt x="15" y="0"/>
                  </a:lnTo>
                  <a:lnTo>
                    <a:pt x="19"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30" name="Freeform 86"/>
            <p:cNvSpPr>
              <a:spLocks/>
            </p:cNvSpPr>
            <p:nvPr/>
          </p:nvSpPr>
          <p:spPr bwMode="auto">
            <a:xfrm>
              <a:off x="4285" y="1510"/>
              <a:ext cx="24" cy="19"/>
            </a:xfrm>
            <a:custGeom>
              <a:avLst/>
              <a:gdLst>
                <a:gd name="T0" fmla="*/ 0 w 24"/>
                <a:gd name="T1" fmla="*/ 9 h 19"/>
                <a:gd name="T2" fmla="*/ 19 w 24"/>
                <a:gd name="T3" fmla="*/ 0 h 19"/>
                <a:gd name="T4" fmla="*/ 24 w 24"/>
                <a:gd name="T5" fmla="*/ 9 h 19"/>
                <a:gd name="T6" fmla="*/ 5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19" y="0"/>
                  </a:lnTo>
                  <a:lnTo>
                    <a:pt x="24"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31" name="Freeform 87"/>
            <p:cNvSpPr>
              <a:spLocks/>
            </p:cNvSpPr>
            <p:nvPr/>
          </p:nvSpPr>
          <p:spPr bwMode="auto">
            <a:xfrm>
              <a:off x="4338" y="1486"/>
              <a:ext cx="24" cy="19"/>
            </a:xfrm>
            <a:custGeom>
              <a:avLst/>
              <a:gdLst>
                <a:gd name="T0" fmla="*/ 0 w 24"/>
                <a:gd name="T1" fmla="*/ 9 h 19"/>
                <a:gd name="T2" fmla="*/ 19 w 24"/>
                <a:gd name="T3" fmla="*/ 0 h 19"/>
                <a:gd name="T4" fmla="*/ 24 w 24"/>
                <a:gd name="T5" fmla="*/ 9 h 19"/>
                <a:gd name="T6" fmla="*/ 4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19" y="0"/>
                  </a:lnTo>
                  <a:lnTo>
                    <a:pt x="24" y="9"/>
                  </a:lnTo>
                  <a:lnTo>
                    <a:pt x="4"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32" name="Freeform 88"/>
            <p:cNvSpPr>
              <a:spLocks/>
            </p:cNvSpPr>
            <p:nvPr/>
          </p:nvSpPr>
          <p:spPr bwMode="auto">
            <a:xfrm>
              <a:off x="4390" y="1457"/>
              <a:ext cx="20" cy="19"/>
            </a:xfrm>
            <a:custGeom>
              <a:avLst/>
              <a:gdLst>
                <a:gd name="T0" fmla="*/ 0 w 20"/>
                <a:gd name="T1" fmla="*/ 10 h 19"/>
                <a:gd name="T2" fmla="*/ 15 w 20"/>
                <a:gd name="T3" fmla="*/ 0 h 19"/>
                <a:gd name="T4" fmla="*/ 20 w 20"/>
                <a:gd name="T5" fmla="*/ 10 h 19"/>
                <a:gd name="T6" fmla="*/ 5 w 20"/>
                <a:gd name="T7" fmla="*/ 19 h 19"/>
                <a:gd name="T8" fmla="*/ 0 w 20"/>
                <a:gd name="T9" fmla="*/ 10 h 19"/>
              </a:gdLst>
              <a:ahLst/>
              <a:cxnLst>
                <a:cxn ang="0">
                  <a:pos x="T0" y="T1"/>
                </a:cxn>
                <a:cxn ang="0">
                  <a:pos x="T2" y="T3"/>
                </a:cxn>
                <a:cxn ang="0">
                  <a:pos x="T4" y="T5"/>
                </a:cxn>
                <a:cxn ang="0">
                  <a:pos x="T6" y="T7"/>
                </a:cxn>
                <a:cxn ang="0">
                  <a:pos x="T8" y="T9"/>
                </a:cxn>
              </a:cxnLst>
              <a:rect l="0" t="0" r="r" b="b"/>
              <a:pathLst>
                <a:path w="20" h="19">
                  <a:moveTo>
                    <a:pt x="0" y="10"/>
                  </a:moveTo>
                  <a:lnTo>
                    <a:pt x="15" y="0"/>
                  </a:lnTo>
                  <a:lnTo>
                    <a:pt x="20"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33" name="Freeform 89"/>
            <p:cNvSpPr>
              <a:spLocks/>
            </p:cNvSpPr>
            <p:nvPr/>
          </p:nvSpPr>
          <p:spPr bwMode="auto">
            <a:xfrm>
              <a:off x="4438" y="1433"/>
              <a:ext cx="24" cy="19"/>
            </a:xfrm>
            <a:custGeom>
              <a:avLst/>
              <a:gdLst>
                <a:gd name="T0" fmla="*/ 0 w 24"/>
                <a:gd name="T1" fmla="*/ 10 h 19"/>
                <a:gd name="T2" fmla="*/ 19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34" name="Freeform 90"/>
            <p:cNvSpPr>
              <a:spLocks/>
            </p:cNvSpPr>
            <p:nvPr/>
          </p:nvSpPr>
          <p:spPr bwMode="auto">
            <a:xfrm>
              <a:off x="4491" y="1404"/>
              <a:ext cx="19" cy="19"/>
            </a:xfrm>
            <a:custGeom>
              <a:avLst/>
              <a:gdLst>
                <a:gd name="T0" fmla="*/ 0 w 19"/>
                <a:gd name="T1" fmla="*/ 10 h 19"/>
                <a:gd name="T2" fmla="*/ 14 w 19"/>
                <a:gd name="T3" fmla="*/ 0 h 19"/>
                <a:gd name="T4" fmla="*/ 19 w 19"/>
                <a:gd name="T5" fmla="*/ 10 h 19"/>
                <a:gd name="T6" fmla="*/ 5 w 19"/>
                <a:gd name="T7" fmla="*/ 19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4" y="0"/>
                  </a:lnTo>
                  <a:lnTo>
                    <a:pt x="19"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35" name="Freeform 91"/>
            <p:cNvSpPr>
              <a:spLocks/>
            </p:cNvSpPr>
            <p:nvPr/>
          </p:nvSpPr>
          <p:spPr bwMode="auto">
            <a:xfrm>
              <a:off x="4544" y="1376"/>
              <a:ext cx="19" cy="19"/>
            </a:xfrm>
            <a:custGeom>
              <a:avLst/>
              <a:gdLst>
                <a:gd name="T0" fmla="*/ 0 w 19"/>
                <a:gd name="T1" fmla="*/ 9 h 19"/>
                <a:gd name="T2" fmla="*/ 14 w 19"/>
                <a:gd name="T3" fmla="*/ 0 h 19"/>
                <a:gd name="T4" fmla="*/ 19 w 19"/>
                <a:gd name="T5" fmla="*/ 9 h 19"/>
                <a:gd name="T6" fmla="*/ 4 w 19"/>
                <a:gd name="T7" fmla="*/ 19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lnTo>
                    <a:pt x="14" y="0"/>
                  </a:lnTo>
                  <a:lnTo>
                    <a:pt x="19" y="9"/>
                  </a:lnTo>
                  <a:lnTo>
                    <a:pt x="4"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36" name="Freeform 92"/>
            <p:cNvSpPr>
              <a:spLocks/>
            </p:cNvSpPr>
            <p:nvPr/>
          </p:nvSpPr>
          <p:spPr bwMode="auto">
            <a:xfrm>
              <a:off x="4592" y="1352"/>
              <a:ext cx="23" cy="19"/>
            </a:xfrm>
            <a:custGeom>
              <a:avLst/>
              <a:gdLst>
                <a:gd name="T0" fmla="*/ 0 w 23"/>
                <a:gd name="T1" fmla="*/ 9 h 19"/>
                <a:gd name="T2" fmla="*/ 19 w 23"/>
                <a:gd name="T3" fmla="*/ 0 h 19"/>
                <a:gd name="T4" fmla="*/ 23 w 23"/>
                <a:gd name="T5" fmla="*/ 9 h 19"/>
                <a:gd name="T6" fmla="*/ 4 w 23"/>
                <a:gd name="T7" fmla="*/ 19 h 19"/>
                <a:gd name="T8" fmla="*/ 0 w 23"/>
                <a:gd name="T9" fmla="*/ 9 h 19"/>
              </a:gdLst>
              <a:ahLst/>
              <a:cxnLst>
                <a:cxn ang="0">
                  <a:pos x="T0" y="T1"/>
                </a:cxn>
                <a:cxn ang="0">
                  <a:pos x="T2" y="T3"/>
                </a:cxn>
                <a:cxn ang="0">
                  <a:pos x="T4" y="T5"/>
                </a:cxn>
                <a:cxn ang="0">
                  <a:pos x="T6" y="T7"/>
                </a:cxn>
                <a:cxn ang="0">
                  <a:pos x="T8" y="T9"/>
                </a:cxn>
              </a:cxnLst>
              <a:rect l="0" t="0" r="r" b="b"/>
              <a:pathLst>
                <a:path w="23" h="19">
                  <a:moveTo>
                    <a:pt x="0" y="9"/>
                  </a:moveTo>
                  <a:lnTo>
                    <a:pt x="19" y="0"/>
                  </a:lnTo>
                  <a:lnTo>
                    <a:pt x="23" y="9"/>
                  </a:lnTo>
                  <a:lnTo>
                    <a:pt x="4"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37" name="Freeform 93"/>
            <p:cNvSpPr>
              <a:spLocks/>
            </p:cNvSpPr>
            <p:nvPr/>
          </p:nvSpPr>
          <p:spPr bwMode="auto">
            <a:xfrm>
              <a:off x="4644" y="1323"/>
              <a:ext cx="19" cy="19"/>
            </a:xfrm>
            <a:custGeom>
              <a:avLst/>
              <a:gdLst>
                <a:gd name="T0" fmla="*/ 0 w 19"/>
                <a:gd name="T1" fmla="*/ 9 h 19"/>
                <a:gd name="T2" fmla="*/ 15 w 19"/>
                <a:gd name="T3" fmla="*/ 0 h 19"/>
                <a:gd name="T4" fmla="*/ 19 w 19"/>
                <a:gd name="T5" fmla="*/ 9 h 19"/>
                <a:gd name="T6" fmla="*/ 5 w 19"/>
                <a:gd name="T7" fmla="*/ 19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lnTo>
                    <a:pt x="15" y="0"/>
                  </a:lnTo>
                  <a:lnTo>
                    <a:pt x="19"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38" name="Freeform 94"/>
            <p:cNvSpPr>
              <a:spLocks/>
            </p:cNvSpPr>
            <p:nvPr/>
          </p:nvSpPr>
          <p:spPr bwMode="auto">
            <a:xfrm>
              <a:off x="4697" y="1299"/>
              <a:ext cx="19" cy="14"/>
            </a:xfrm>
            <a:custGeom>
              <a:avLst/>
              <a:gdLst>
                <a:gd name="T0" fmla="*/ 0 w 19"/>
                <a:gd name="T1" fmla="*/ 5 h 14"/>
                <a:gd name="T2" fmla="*/ 19 w 19"/>
                <a:gd name="T3" fmla="*/ 0 h 14"/>
                <a:gd name="T4" fmla="*/ 19 w 19"/>
                <a:gd name="T5" fmla="*/ 10 h 14"/>
                <a:gd name="T6" fmla="*/ 0 w 19"/>
                <a:gd name="T7" fmla="*/ 14 h 14"/>
                <a:gd name="T8" fmla="*/ 0 w 19"/>
                <a:gd name="T9" fmla="*/ 5 h 14"/>
              </a:gdLst>
              <a:ahLst/>
              <a:cxnLst>
                <a:cxn ang="0">
                  <a:pos x="T0" y="T1"/>
                </a:cxn>
                <a:cxn ang="0">
                  <a:pos x="T2" y="T3"/>
                </a:cxn>
                <a:cxn ang="0">
                  <a:pos x="T4" y="T5"/>
                </a:cxn>
                <a:cxn ang="0">
                  <a:pos x="T6" y="T7"/>
                </a:cxn>
                <a:cxn ang="0">
                  <a:pos x="T8" y="T9"/>
                </a:cxn>
              </a:cxnLst>
              <a:rect l="0" t="0" r="r" b="b"/>
              <a:pathLst>
                <a:path w="19" h="14">
                  <a:moveTo>
                    <a:pt x="0" y="5"/>
                  </a:moveTo>
                  <a:lnTo>
                    <a:pt x="19" y="0"/>
                  </a:lnTo>
                  <a:lnTo>
                    <a:pt x="19" y="10"/>
                  </a:lnTo>
                  <a:lnTo>
                    <a:pt x="0" y="14"/>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39" name="Freeform 95"/>
            <p:cNvSpPr>
              <a:spLocks/>
            </p:cNvSpPr>
            <p:nvPr/>
          </p:nvSpPr>
          <p:spPr bwMode="auto">
            <a:xfrm>
              <a:off x="4745" y="1270"/>
              <a:ext cx="24" cy="19"/>
            </a:xfrm>
            <a:custGeom>
              <a:avLst/>
              <a:gdLst>
                <a:gd name="T0" fmla="*/ 0 w 24"/>
                <a:gd name="T1" fmla="*/ 10 h 19"/>
                <a:gd name="T2" fmla="*/ 19 w 24"/>
                <a:gd name="T3" fmla="*/ 0 h 19"/>
                <a:gd name="T4" fmla="*/ 24 w 24"/>
                <a:gd name="T5" fmla="*/ 10 h 19"/>
                <a:gd name="T6" fmla="*/ 5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5"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40" name="Freeform 96"/>
            <p:cNvSpPr>
              <a:spLocks/>
            </p:cNvSpPr>
            <p:nvPr/>
          </p:nvSpPr>
          <p:spPr bwMode="auto">
            <a:xfrm>
              <a:off x="4797" y="1241"/>
              <a:ext cx="20" cy="20"/>
            </a:xfrm>
            <a:custGeom>
              <a:avLst/>
              <a:gdLst>
                <a:gd name="T0" fmla="*/ 0 w 20"/>
                <a:gd name="T1" fmla="*/ 10 h 20"/>
                <a:gd name="T2" fmla="*/ 15 w 20"/>
                <a:gd name="T3" fmla="*/ 0 h 20"/>
                <a:gd name="T4" fmla="*/ 20 w 20"/>
                <a:gd name="T5" fmla="*/ 10 h 20"/>
                <a:gd name="T6" fmla="*/ 5 w 20"/>
                <a:gd name="T7" fmla="*/ 20 h 20"/>
                <a:gd name="T8" fmla="*/ 0 w 20"/>
                <a:gd name="T9" fmla="*/ 10 h 20"/>
              </a:gdLst>
              <a:ahLst/>
              <a:cxnLst>
                <a:cxn ang="0">
                  <a:pos x="T0" y="T1"/>
                </a:cxn>
                <a:cxn ang="0">
                  <a:pos x="T2" y="T3"/>
                </a:cxn>
                <a:cxn ang="0">
                  <a:pos x="T4" y="T5"/>
                </a:cxn>
                <a:cxn ang="0">
                  <a:pos x="T6" y="T7"/>
                </a:cxn>
                <a:cxn ang="0">
                  <a:pos x="T8" y="T9"/>
                </a:cxn>
              </a:cxnLst>
              <a:rect l="0" t="0" r="r" b="b"/>
              <a:pathLst>
                <a:path w="20" h="20">
                  <a:moveTo>
                    <a:pt x="0" y="10"/>
                  </a:moveTo>
                  <a:lnTo>
                    <a:pt x="15" y="0"/>
                  </a:lnTo>
                  <a:lnTo>
                    <a:pt x="20"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41" name="Freeform 97"/>
            <p:cNvSpPr>
              <a:spLocks/>
            </p:cNvSpPr>
            <p:nvPr/>
          </p:nvSpPr>
          <p:spPr bwMode="auto">
            <a:xfrm>
              <a:off x="4845" y="1218"/>
              <a:ext cx="24" cy="19"/>
            </a:xfrm>
            <a:custGeom>
              <a:avLst/>
              <a:gdLst>
                <a:gd name="T0" fmla="*/ 0 w 24"/>
                <a:gd name="T1" fmla="*/ 9 h 19"/>
                <a:gd name="T2" fmla="*/ 20 w 24"/>
                <a:gd name="T3" fmla="*/ 0 h 19"/>
                <a:gd name="T4" fmla="*/ 24 w 24"/>
                <a:gd name="T5" fmla="*/ 9 h 19"/>
                <a:gd name="T6" fmla="*/ 5 w 24"/>
                <a:gd name="T7" fmla="*/ 19 h 19"/>
                <a:gd name="T8" fmla="*/ 0 w 24"/>
                <a:gd name="T9" fmla="*/ 9 h 19"/>
              </a:gdLst>
              <a:ahLst/>
              <a:cxnLst>
                <a:cxn ang="0">
                  <a:pos x="T0" y="T1"/>
                </a:cxn>
                <a:cxn ang="0">
                  <a:pos x="T2" y="T3"/>
                </a:cxn>
                <a:cxn ang="0">
                  <a:pos x="T4" y="T5"/>
                </a:cxn>
                <a:cxn ang="0">
                  <a:pos x="T6" y="T7"/>
                </a:cxn>
                <a:cxn ang="0">
                  <a:pos x="T8" y="T9"/>
                </a:cxn>
              </a:cxnLst>
              <a:rect l="0" t="0" r="r" b="b"/>
              <a:pathLst>
                <a:path w="24" h="19">
                  <a:moveTo>
                    <a:pt x="0" y="9"/>
                  </a:moveTo>
                  <a:lnTo>
                    <a:pt x="20" y="0"/>
                  </a:lnTo>
                  <a:lnTo>
                    <a:pt x="24"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42" name="Freeform 98"/>
            <p:cNvSpPr>
              <a:spLocks/>
            </p:cNvSpPr>
            <p:nvPr/>
          </p:nvSpPr>
          <p:spPr bwMode="auto">
            <a:xfrm>
              <a:off x="4898" y="1189"/>
              <a:ext cx="19" cy="19"/>
            </a:xfrm>
            <a:custGeom>
              <a:avLst/>
              <a:gdLst>
                <a:gd name="T0" fmla="*/ 0 w 19"/>
                <a:gd name="T1" fmla="*/ 9 h 19"/>
                <a:gd name="T2" fmla="*/ 14 w 19"/>
                <a:gd name="T3" fmla="*/ 0 h 19"/>
                <a:gd name="T4" fmla="*/ 19 w 19"/>
                <a:gd name="T5" fmla="*/ 9 h 19"/>
                <a:gd name="T6" fmla="*/ 5 w 19"/>
                <a:gd name="T7" fmla="*/ 19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lnTo>
                    <a:pt x="14" y="0"/>
                  </a:lnTo>
                  <a:lnTo>
                    <a:pt x="19" y="9"/>
                  </a:lnTo>
                  <a:lnTo>
                    <a:pt x="5" y="19"/>
                  </a:lnTo>
                  <a:lnTo>
                    <a:pt x="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43" name="Freeform 99"/>
            <p:cNvSpPr>
              <a:spLocks/>
            </p:cNvSpPr>
            <p:nvPr/>
          </p:nvSpPr>
          <p:spPr bwMode="auto">
            <a:xfrm>
              <a:off x="4951" y="1165"/>
              <a:ext cx="19" cy="14"/>
            </a:xfrm>
            <a:custGeom>
              <a:avLst/>
              <a:gdLst>
                <a:gd name="T0" fmla="*/ 0 w 19"/>
                <a:gd name="T1" fmla="*/ 5 h 14"/>
                <a:gd name="T2" fmla="*/ 14 w 19"/>
                <a:gd name="T3" fmla="*/ 0 h 14"/>
                <a:gd name="T4" fmla="*/ 19 w 19"/>
                <a:gd name="T5" fmla="*/ 9 h 14"/>
                <a:gd name="T6" fmla="*/ 5 w 19"/>
                <a:gd name="T7" fmla="*/ 14 h 14"/>
                <a:gd name="T8" fmla="*/ 0 w 19"/>
                <a:gd name="T9" fmla="*/ 5 h 14"/>
              </a:gdLst>
              <a:ahLst/>
              <a:cxnLst>
                <a:cxn ang="0">
                  <a:pos x="T0" y="T1"/>
                </a:cxn>
                <a:cxn ang="0">
                  <a:pos x="T2" y="T3"/>
                </a:cxn>
                <a:cxn ang="0">
                  <a:pos x="T4" y="T5"/>
                </a:cxn>
                <a:cxn ang="0">
                  <a:pos x="T6" y="T7"/>
                </a:cxn>
                <a:cxn ang="0">
                  <a:pos x="T8" y="T9"/>
                </a:cxn>
              </a:cxnLst>
              <a:rect l="0" t="0" r="r" b="b"/>
              <a:pathLst>
                <a:path w="19" h="14">
                  <a:moveTo>
                    <a:pt x="0" y="5"/>
                  </a:moveTo>
                  <a:lnTo>
                    <a:pt x="14" y="0"/>
                  </a:lnTo>
                  <a:lnTo>
                    <a:pt x="19" y="9"/>
                  </a:lnTo>
                  <a:lnTo>
                    <a:pt x="5" y="14"/>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44" name="Freeform 100"/>
            <p:cNvSpPr>
              <a:spLocks/>
            </p:cNvSpPr>
            <p:nvPr/>
          </p:nvSpPr>
          <p:spPr bwMode="auto">
            <a:xfrm>
              <a:off x="4999" y="1136"/>
              <a:ext cx="24" cy="19"/>
            </a:xfrm>
            <a:custGeom>
              <a:avLst/>
              <a:gdLst>
                <a:gd name="T0" fmla="*/ 0 w 24"/>
                <a:gd name="T1" fmla="*/ 10 h 19"/>
                <a:gd name="T2" fmla="*/ 19 w 24"/>
                <a:gd name="T3" fmla="*/ 0 h 19"/>
                <a:gd name="T4" fmla="*/ 24 w 24"/>
                <a:gd name="T5" fmla="*/ 10 h 19"/>
                <a:gd name="T6" fmla="*/ 4 w 24"/>
                <a:gd name="T7" fmla="*/ 19 h 19"/>
                <a:gd name="T8" fmla="*/ 0 w 24"/>
                <a:gd name="T9" fmla="*/ 10 h 19"/>
              </a:gdLst>
              <a:ahLst/>
              <a:cxnLst>
                <a:cxn ang="0">
                  <a:pos x="T0" y="T1"/>
                </a:cxn>
                <a:cxn ang="0">
                  <a:pos x="T2" y="T3"/>
                </a:cxn>
                <a:cxn ang="0">
                  <a:pos x="T4" y="T5"/>
                </a:cxn>
                <a:cxn ang="0">
                  <a:pos x="T6" y="T7"/>
                </a:cxn>
                <a:cxn ang="0">
                  <a:pos x="T8" y="T9"/>
                </a:cxn>
              </a:cxnLst>
              <a:rect l="0" t="0" r="r" b="b"/>
              <a:pathLst>
                <a:path w="24" h="19">
                  <a:moveTo>
                    <a:pt x="0" y="10"/>
                  </a:moveTo>
                  <a:lnTo>
                    <a:pt x="19" y="0"/>
                  </a:lnTo>
                  <a:lnTo>
                    <a:pt x="24" y="10"/>
                  </a:lnTo>
                  <a:lnTo>
                    <a:pt x="4" y="19"/>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45" name="Freeform 101"/>
            <p:cNvSpPr>
              <a:spLocks/>
            </p:cNvSpPr>
            <p:nvPr/>
          </p:nvSpPr>
          <p:spPr bwMode="auto">
            <a:xfrm>
              <a:off x="5051" y="1107"/>
              <a:ext cx="19" cy="20"/>
            </a:xfrm>
            <a:custGeom>
              <a:avLst/>
              <a:gdLst>
                <a:gd name="T0" fmla="*/ 0 w 19"/>
                <a:gd name="T1" fmla="*/ 10 h 20"/>
                <a:gd name="T2" fmla="*/ 15 w 19"/>
                <a:gd name="T3" fmla="*/ 0 h 20"/>
                <a:gd name="T4" fmla="*/ 19 w 19"/>
                <a:gd name="T5" fmla="*/ 10 h 20"/>
                <a:gd name="T6" fmla="*/ 5 w 19"/>
                <a:gd name="T7" fmla="*/ 20 h 20"/>
                <a:gd name="T8" fmla="*/ 0 w 19"/>
                <a:gd name="T9" fmla="*/ 10 h 20"/>
              </a:gdLst>
              <a:ahLst/>
              <a:cxnLst>
                <a:cxn ang="0">
                  <a:pos x="T0" y="T1"/>
                </a:cxn>
                <a:cxn ang="0">
                  <a:pos x="T2" y="T3"/>
                </a:cxn>
                <a:cxn ang="0">
                  <a:pos x="T4" y="T5"/>
                </a:cxn>
                <a:cxn ang="0">
                  <a:pos x="T6" y="T7"/>
                </a:cxn>
                <a:cxn ang="0">
                  <a:pos x="T8" y="T9"/>
                </a:cxn>
              </a:cxnLst>
              <a:rect l="0" t="0" r="r" b="b"/>
              <a:pathLst>
                <a:path w="19" h="20">
                  <a:moveTo>
                    <a:pt x="0" y="10"/>
                  </a:moveTo>
                  <a:lnTo>
                    <a:pt x="15" y="0"/>
                  </a:lnTo>
                  <a:lnTo>
                    <a:pt x="19"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46" name="Freeform 102"/>
            <p:cNvSpPr>
              <a:spLocks/>
            </p:cNvSpPr>
            <p:nvPr/>
          </p:nvSpPr>
          <p:spPr bwMode="auto">
            <a:xfrm>
              <a:off x="5099" y="1083"/>
              <a:ext cx="24" cy="20"/>
            </a:xfrm>
            <a:custGeom>
              <a:avLst/>
              <a:gdLst>
                <a:gd name="T0" fmla="*/ 0 w 24"/>
                <a:gd name="T1" fmla="*/ 10 h 20"/>
                <a:gd name="T2" fmla="*/ 19 w 24"/>
                <a:gd name="T3" fmla="*/ 0 h 20"/>
                <a:gd name="T4" fmla="*/ 24 w 24"/>
                <a:gd name="T5" fmla="*/ 10 h 20"/>
                <a:gd name="T6" fmla="*/ 5 w 24"/>
                <a:gd name="T7" fmla="*/ 20 h 20"/>
                <a:gd name="T8" fmla="*/ 0 w 24"/>
                <a:gd name="T9" fmla="*/ 10 h 20"/>
              </a:gdLst>
              <a:ahLst/>
              <a:cxnLst>
                <a:cxn ang="0">
                  <a:pos x="T0" y="T1"/>
                </a:cxn>
                <a:cxn ang="0">
                  <a:pos x="T2" y="T3"/>
                </a:cxn>
                <a:cxn ang="0">
                  <a:pos x="T4" y="T5"/>
                </a:cxn>
                <a:cxn ang="0">
                  <a:pos x="T6" y="T7"/>
                </a:cxn>
                <a:cxn ang="0">
                  <a:pos x="T8" y="T9"/>
                </a:cxn>
              </a:cxnLst>
              <a:rect l="0" t="0" r="r" b="b"/>
              <a:pathLst>
                <a:path w="24" h="20">
                  <a:moveTo>
                    <a:pt x="0" y="10"/>
                  </a:moveTo>
                  <a:lnTo>
                    <a:pt x="19" y="0"/>
                  </a:lnTo>
                  <a:lnTo>
                    <a:pt x="24" y="10"/>
                  </a:lnTo>
                  <a:lnTo>
                    <a:pt x="5" y="20"/>
                  </a:lnTo>
                  <a:lnTo>
                    <a:pt x="0" y="1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415847" name="Freeform 103"/>
            <p:cNvSpPr>
              <a:spLocks/>
            </p:cNvSpPr>
            <p:nvPr/>
          </p:nvSpPr>
          <p:spPr bwMode="auto">
            <a:xfrm>
              <a:off x="1383" y="2448"/>
              <a:ext cx="67" cy="67"/>
            </a:xfrm>
            <a:custGeom>
              <a:avLst/>
              <a:gdLst>
                <a:gd name="T0" fmla="*/ 33 w 67"/>
                <a:gd name="T1" fmla="*/ 0 h 67"/>
                <a:gd name="T2" fmla="*/ 67 w 67"/>
                <a:gd name="T3" fmla="*/ 34 h 67"/>
                <a:gd name="T4" fmla="*/ 33 w 67"/>
                <a:gd name="T5" fmla="*/ 67 h 67"/>
                <a:gd name="T6" fmla="*/ 0 w 67"/>
                <a:gd name="T7" fmla="*/ 34 h 67"/>
                <a:gd name="T8" fmla="*/ 33 w 67"/>
                <a:gd name="T9" fmla="*/ 0 h 67"/>
              </a:gdLst>
              <a:ahLst/>
              <a:cxnLst>
                <a:cxn ang="0">
                  <a:pos x="T0" y="T1"/>
                </a:cxn>
                <a:cxn ang="0">
                  <a:pos x="T2" y="T3"/>
                </a:cxn>
                <a:cxn ang="0">
                  <a:pos x="T4" y="T5"/>
                </a:cxn>
                <a:cxn ang="0">
                  <a:pos x="T6" y="T7"/>
                </a:cxn>
                <a:cxn ang="0">
                  <a:pos x="T8" y="T9"/>
                </a:cxn>
              </a:cxnLst>
              <a:rect l="0" t="0" r="r" b="b"/>
              <a:pathLst>
                <a:path w="67" h="67">
                  <a:moveTo>
                    <a:pt x="33" y="0"/>
                  </a:moveTo>
                  <a:lnTo>
                    <a:pt x="67" y="34"/>
                  </a:lnTo>
                  <a:lnTo>
                    <a:pt x="33" y="67"/>
                  </a:lnTo>
                  <a:lnTo>
                    <a:pt x="0" y="34"/>
                  </a:lnTo>
                  <a:lnTo>
                    <a:pt x="33"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48" name="Freeform 104"/>
            <p:cNvSpPr>
              <a:spLocks/>
            </p:cNvSpPr>
            <p:nvPr/>
          </p:nvSpPr>
          <p:spPr bwMode="auto">
            <a:xfrm>
              <a:off x="2341" y="2611"/>
              <a:ext cx="67" cy="67"/>
            </a:xfrm>
            <a:custGeom>
              <a:avLst/>
              <a:gdLst>
                <a:gd name="T0" fmla="*/ 33 w 67"/>
                <a:gd name="T1" fmla="*/ 0 h 67"/>
                <a:gd name="T2" fmla="*/ 67 w 67"/>
                <a:gd name="T3" fmla="*/ 34 h 67"/>
                <a:gd name="T4" fmla="*/ 33 w 67"/>
                <a:gd name="T5" fmla="*/ 67 h 67"/>
                <a:gd name="T6" fmla="*/ 0 w 67"/>
                <a:gd name="T7" fmla="*/ 34 h 67"/>
                <a:gd name="T8" fmla="*/ 33 w 67"/>
                <a:gd name="T9" fmla="*/ 0 h 67"/>
              </a:gdLst>
              <a:ahLst/>
              <a:cxnLst>
                <a:cxn ang="0">
                  <a:pos x="T0" y="T1"/>
                </a:cxn>
                <a:cxn ang="0">
                  <a:pos x="T2" y="T3"/>
                </a:cxn>
                <a:cxn ang="0">
                  <a:pos x="T4" y="T5"/>
                </a:cxn>
                <a:cxn ang="0">
                  <a:pos x="T6" y="T7"/>
                </a:cxn>
                <a:cxn ang="0">
                  <a:pos x="T8" y="T9"/>
                </a:cxn>
              </a:cxnLst>
              <a:rect l="0" t="0" r="r" b="b"/>
              <a:pathLst>
                <a:path w="67" h="67">
                  <a:moveTo>
                    <a:pt x="33" y="0"/>
                  </a:moveTo>
                  <a:lnTo>
                    <a:pt x="67" y="34"/>
                  </a:lnTo>
                  <a:lnTo>
                    <a:pt x="33" y="67"/>
                  </a:lnTo>
                  <a:lnTo>
                    <a:pt x="0" y="34"/>
                  </a:lnTo>
                  <a:lnTo>
                    <a:pt x="33"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49" name="Freeform 105"/>
            <p:cNvSpPr>
              <a:spLocks/>
            </p:cNvSpPr>
            <p:nvPr/>
          </p:nvSpPr>
          <p:spPr bwMode="auto">
            <a:xfrm>
              <a:off x="1905" y="2635"/>
              <a:ext cx="67" cy="67"/>
            </a:xfrm>
            <a:custGeom>
              <a:avLst/>
              <a:gdLst>
                <a:gd name="T0" fmla="*/ 33 w 67"/>
                <a:gd name="T1" fmla="*/ 0 h 67"/>
                <a:gd name="T2" fmla="*/ 67 w 67"/>
                <a:gd name="T3" fmla="*/ 34 h 67"/>
                <a:gd name="T4" fmla="*/ 33 w 67"/>
                <a:gd name="T5" fmla="*/ 67 h 67"/>
                <a:gd name="T6" fmla="*/ 0 w 67"/>
                <a:gd name="T7" fmla="*/ 34 h 67"/>
                <a:gd name="T8" fmla="*/ 33 w 67"/>
                <a:gd name="T9" fmla="*/ 0 h 67"/>
              </a:gdLst>
              <a:ahLst/>
              <a:cxnLst>
                <a:cxn ang="0">
                  <a:pos x="T0" y="T1"/>
                </a:cxn>
                <a:cxn ang="0">
                  <a:pos x="T2" y="T3"/>
                </a:cxn>
                <a:cxn ang="0">
                  <a:pos x="T4" y="T5"/>
                </a:cxn>
                <a:cxn ang="0">
                  <a:pos x="T6" y="T7"/>
                </a:cxn>
                <a:cxn ang="0">
                  <a:pos x="T8" y="T9"/>
                </a:cxn>
              </a:cxnLst>
              <a:rect l="0" t="0" r="r" b="b"/>
              <a:pathLst>
                <a:path w="67" h="67">
                  <a:moveTo>
                    <a:pt x="33" y="0"/>
                  </a:moveTo>
                  <a:lnTo>
                    <a:pt x="67" y="34"/>
                  </a:lnTo>
                  <a:lnTo>
                    <a:pt x="33" y="67"/>
                  </a:lnTo>
                  <a:lnTo>
                    <a:pt x="0" y="34"/>
                  </a:lnTo>
                  <a:lnTo>
                    <a:pt x="33"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50" name="Freeform 106"/>
            <p:cNvSpPr>
              <a:spLocks/>
            </p:cNvSpPr>
            <p:nvPr/>
          </p:nvSpPr>
          <p:spPr bwMode="auto">
            <a:xfrm>
              <a:off x="1392" y="3128"/>
              <a:ext cx="67" cy="68"/>
            </a:xfrm>
            <a:custGeom>
              <a:avLst/>
              <a:gdLst>
                <a:gd name="T0" fmla="*/ 34 w 67"/>
                <a:gd name="T1" fmla="*/ 0 h 68"/>
                <a:gd name="T2" fmla="*/ 67 w 67"/>
                <a:gd name="T3" fmla="*/ 34 h 68"/>
                <a:gd name="T4" fmla="*/ 34 w 67"/>
                <a:gd name="T5" fmla="*/ 68 h 68"/>
                <a:gd name="T6" fmla="*/ 0 w 67"/>
                <a:gd name="T7" fmla="*/ 34 h 68"/>
                <a:gd name="T8" fmla="*/ 34 w 67"/>
                <a:gd name="T9" fmla="*/ 0 h 68"/>
              </a:gdLst>
              <a:ahLst/>
              <a:cxnLst>
                <a:cxn ang="0">
                  <a:pos x="T0" y="T1"/>
                </a:cxn>
                <a:cxn ang="0">
                  <a:pos x="T2" y="T3"/>
                </a:cxn>
                <a:cxn ang="0">
                  <a:pos x="T4" y="T5"/>
                </a:cxn>
                <a:cxn ang="0">
                  <a:pos x="T6" y="T7"/>
                </a:cxn>
                <a:cxn ang="0">
                  <a:pos x="T8" y="T9"/>
                </a:cxn>
              </a:cxnLst>
              <a:rect l="0" t="0" r="r" b="b"/>
              <a:pathLst>
                <a:path w="67" h="68">
                  <a:moveTo>
                    <a:pt x="34" y="0"/>
                  </a:moveTo>
                  <a:lnTo>
                    <a:pt x="67" y="34"/>
                  </a:lnTo>
                  <a:lnTo>
                    <a:pt x="34" y="68"/>
                  </a:lnTo>
                  <a:lnTo>
                    <a:pt x="0" y="34"/>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51" name="Freeform 107"/>
            <p:cNvSpPr>
              <a:spLocks/>
            </p:cNvSpPr>
            <p:nvPr/>
          </p:nvSpPr>
          <p:spPr bwMode="auto">
            <a:xfrm>
              <a:off x="2384" y="2238"/>
              <a:ext cx="67" cy="67"/>
            </a:xfrm>
            <a:custGeom>
              <a:avLst/>
              <a:gdLst>
                <a:gd name="T0" fmla="*/ 33 w 67"/>
                <a:gd name="T1" fmla="*/ 0 h 67"/>
                <a:gd name="T2" fmla="*/ 67 w 67"/>
                <a:gd name="T3" fmla="*/ 33 h 67"/>
                <a:gd name="T4" fmla="*/ 33 w 67"/>
                <a:gd name="T5" fmla="*/ 67 h 67"/>
                <a:gd name="T6" fmla="*/ 0 w 67"/>
                <a:gd name="T7" fmla="*/ 33 h 67"/>
                <a:gd name="T8" fmla="*/ 33 w 67"/>
                <a:gd name="T9" fmla="*/ 0 h 67"/>
              </a:gdLst>
              <a:ahLst/>
              <a:cxnLst>
                <a:cxn ang="0">
                  <a:pos x="T0" y="T1"/>
                </a:cxn>
                <a:cxn ang="0">
                  <a:pos x="T2" y="T3"/>
                </a:cxn>
                <a:cxn ang="0">
                  <a:pos x="T4" y="T5"/>
                </a:cxn>
                <a:cxn ang="0">
                  <a:pos x="T6" y="T7"/>
                </a:cxn>
                <a:cxn ang="0">
                  <a:pos x="T8" y="T9"/>
                </a:cxn>
              </a:cxnLst>
              <a:rect l="0" t="0" r="r" b="b"/>
              <a:pathLst>
                <a:path w="67" h="67">
                  <a:moveTo>
                    <a:pt x="33" y="0"/>
                  </a:moveTo>
                  <a:lnTo>
                    <a:pt x="67" y="33"/>
                  </a:lnTo>
                  <a:lnTo>
                    <a:pt x="33" y="67"/>
                  </a:lnTo>
                  <a:lnTo>
                    <a:pt x="0" y="33"/>
                  </a:lnTo>
                  <a:lnTo>
                    <a:pt x="33"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52" name="Freeform 108"/>
            <p:cNvSpPr>
              <a:spLocks/>
            </p:cNvSpPr>
            <p:nvPr/>
          </p:nvSpPr>
          <p:spPr bwMode="auto">
            <a:xfrm>
              <a:off x="1282" y="3172"/>
              <a:ext cx="67" cy="67"/>
            </a:xfrm>
            <a:custGeom>
              <a:avLst/>
              <a:gdLst>
                <a:gd name="T0" fmla="*/ 34 w 67"/>
                <a:gd name="T1" fmla="*/ 0 h 67"/>
                <a:gd name="T2" fmla="*/ 67 w 67"/>
                <a:gd name="T3" fmla="*/ 33 h 67"/>
                <a:gd name="T4" fmla="*/ 34 w 67"/>
                <a:gd name="T5" fmla="*/ 67 h 67"/>
                <a:gd name="T6" fmla="*/ 0 w 67"/>
                <a:gd name="T7" fmla="*/ 33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3"/>
                  </a:lnTo>
                  <a:lnTo>
                    <a:pt x="34" y="67"/>
                  </a:lnTo>
                  <a:lnTo>
                    <a:pt x="0" y="33"/>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53" name="Freeform 109"/>
            <p:cNvSpPr>
              <a:spLocks/>
            </p:cNvSpPr>
            <p:nvPr/>
          </p:nvSpPr>
          <p:spPr bwMode="auto">
            <a:xfrm>
              <a:off x="2135" y="2654"/>
              <a:ext cx="67" cy="67"/>
            </a:xfrm>
            <a:custGeom>
              <a:avLst/>
              <a:gdLst>
                <a:gd name="T0" fmla="*/ 33 w 67"/>
                <a:gd name="T1" fmla="*/ 0 h 67"/>
                <a:gd name="T2" fmla="*/ 67 w 67"/>
                <a:gd name="T3" fmla="*/ 34 h 67"/>
                <a:gd name="T4" fmla="*/ 33 w 67"/>
                <a:gd name="T5" fmla="*/ 67 h 67"/>
                <a:gd name="T6" fmla="*/ 0 w 67"/>
                <a:gd name="T7" fmla="*/ 34 h 67"/>
                <a:gd name="T8" fmla="*/ 33 w 67"/>
                <a:gd name="T9" fmla="*/ 0 h 67"/>
              </a:gdLst>
              <a:ahLst/>
              <a:cxnLst>
                <a:cxn ang="0">
                  <a:pos x="T0" y="T1"/>
                </a:cxn>
                <a:cxn ang="0">
                  <a:pos x="T2" y="T3"/>
                </a:cxn>
                <a:cxn ang="0">
                  <a:pos x="T4" y="T5"/>
                </a:cxn>
                <a:cxn ang="0">
                  <a:pos x="T6" y="T7"/>
                </a:cxn>
                <a:cxn ang="0">
                  <a:pos x="T8" y="T9"/>
                </a:cxn>
              </a:cxnLst>
              <a:rect l="0" t="0" r="r" b="b"/>
              <a:pathLst>
                <a:path w="67" h="67">
                  <a:moveTo>
                    <a:pt x="33" y="0"/>
                  </a:moveTo>
                  <a:lnTo>
                    <a:pt x="67" y="34"/>
                  </a:lnTo>
                  <a:lnTo>
                    <a:pt x="33" y="67"/>
                  </a:lnTo>
                  <a:lnTo>
                    <a:pt x="0" y="34"/>
                  </a:lnTo>
                  <a:lnTo>
                    <a:pt x="33"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54" name="Freeform 110"/>
            <p:cNvSpPr>
              <a:spLocks/>
            </p:cNvSpPr>
            <p:nvPr/>
          </p:nvSpPr>
          <p:spPr bwMode="auto">
            <a:xfrm>
              <a:off x="4802" y="1400"/>
              <a:ext cx="67" cy="67"/>
            </a:xfrm>
            <a:custGeom>
              <a:avLst/>
              <a:gdLst>
                <a:gd name="T0" fmla="*/ 34 w 67"/>
                <a:gd name="T1" fmla="*/ 0 h 67"/>
                <a:gd name="T2" fmla="*/ 67 w 67"/>
                <a:gd name="T3" fmla="*/ 33 h 67"/>
                <a:gd name="T4" fmla="*/ 34 w 67"/>
                <a:gd name="T5" fmla="*/ 67 h 67"/>
                <a:gd name="T6" fmla="*/ 0 w 67"/>
                <a:gd name="T7" fmla="*/ 33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3"/>
                  </a:lnTo>
                  <a:lnTo>
                    <a:pt x="34" y="67"/>
                  </a:lnTo>
                  <a:lnTo>
                    <a:pt x="0" y="33"/>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55" name="Freeform 111"/>
            <p:cNvSpPr>
              <a:spLocks/>
            </p:cNvSpPr>
            <p:nvPr/>
          </p:nvSpPr>
          <p:spPr bwMode="auto">
            <a:xfrm>
              <a:off x="3859" y="1553"/>
              <a:ext cx="67" cy="67"/>
            </a:xfrm>
            <a:custGeom>
              <a:avLst/>
              <a:gdLst>
                <a:gd name="T0" fmla="*/ 33 w 67"/>
                <a:gd name="T1" fmla="*/ 0 h 67"/>
                <a:gd name="T2" fmla="*/ 67 w 67"/>
                <a:gd name="T3" fmla="*/ 33 h 67"/>
                <a:gd name="T4" fmla="*/ 33 w 67"/>
                <a:gd name="T5" fmla="*/ 67 h 67"/>
                <a:gd name="T6" fmla="*/ 0 w 67"/>
                <a:gd name="T7" fmla="*/ 33 h 67"/>
                <a:gd name="T8" fmla="*/ 33 w 67"/>
                <a:gd name="T9" fmla="*/ 0 h 67"/>
              </a:gdLst>
              <a:ahLst/>
              <a:cxnLst>
                <a:cxn ang="0">
                  <a:pos x="T0" y="T1"/>
                </a:cxn>
                <a:cxn ang="0">
                  <a:pos x="T2" y="T3"/>
                </a:cxn>
                <a:cxn ang="0">
                  <a:pos x="T4" y="T5"/>
                </a:cxn>
                <a:cxn ang="0">
                  <a:pos x="T6" y="T7"/>
                </a:cxn>
                <a:cxn ang="0">
                  <a:pos x="T8" y="T9"/>
                </a:cxn>
              </a:cxnLst>
              <a:rect l="0" t="0" r="r" b="b"/>
              <a:pathLst>
                <a:path w="67" h="67">
                  <a:moveTo>
                    <a:pt x="33" y="0"/>
                  </a:moveTo>
                  <a:lnTo>
                    <a:pt x="67" y="33"/>
                  </a:lnTo>
                  <a:lnTo>
                    <a:pt x="33" y="67"/>
                  </a:lnTo>
                  <a:lnTo>
                    <a:pt x="0" y="33"/>
                  </a:lnTo>
                  <a:lnTo>
                    <a:pt x="33"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56" name="Freeform 112"/>
            <p:cNvSpPr>
              <a:spLocks/>
            </p:cNvSpPr>
            <p:nvPr/>
          </p:nvSpPr>
          <p:spPr bwMode="auto">
            <a:xfrm>
              <a:off x="2915" y="2520"/>
              <a:ext cx="67" cy="67"/>
            </a:xfrm>
            <a:custGeom>
              <a:avLst/>
              <a:gdLst>
                <a:gd name="T0" fmla="*/ 34 w 67"/>
                <a:gd name="T1" fmla="*/ 0 h 67"/>
                <a:gd name="T2" fmla="*/ 67 w 67"/>
                <a:gd name="T3" fmla="*/ 34 h 67"/>
                <a:gd name="T4" fmla="*/ 34 w 67"/>
                <a:gd name="T5" fmla="*/ 67 h 67"/>
                <a:gd name="T6" fmla="*/ 0 w 67"/>
                <a:gd name="T7" fmla="*/ 34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4"/>
                  </a:lnTo>
                  <a:lnTo>
                    <a:pt x="34" y="67"/>
                  </a:lnTo>
                  <a:lnTo>
                    <a:pt x="0" y="34"/>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57" name="Freeform 113"/>
            <p:cNvSpPr>
              <a:spLocks/>
            </p:cNvSpPr>
            <p:nvPr/>
          </p:nvSpPr>
          <p:spPr bwMode="auto">
            <a:xfrm>
              <a:off x="3265" y="2132"/>
              <a:ext cx="67" cy="67"/>
            </a:xfrm>
            <a:custGeom>
              <a:avLst/>
              <a:gdLst>
                <a:gd name="T0" fmla="*/ 33 w 67"/>
                <a:gd name="T1" fmla="*/ 0 h 67"/>
                <a:gd name="T2" fmla="*/ 67 w 67"/>
                <a:gd name="T3" fmla="*/ 34 h 67"/>
                <a:gd name="T4" fmla="*/ 33 w 67"/>
                <a:gd name="T5" fmla="*/ 67 h 67"/>
                <a:gd name="T6" fmla="*/ 0 w 67"/>
                <a:gd name="T7" fmla="*/ 34 h 67"/>
                <a:gd name="T8" fmla="*/ 33 w 67"/>
                <a:gd name="T9" fmla="*/ 0 h 67"/>
              </a:gdLst>
              <a:ahLst/>
              <a:cxnLst>
                <a:cxn ang="0">
                  <a:pos x="T0" y="T1"/>
                </a:cxn>
                <a:cxn ang="0">
                  <a:pos x="T2" y="T3"/>
                </a:cxn>
                <a:cxn ang="0">
                  <a:pos x="T4" y="T5"/>
                </a:cxn>
                <a:cxn ang="0">
                  <a:pos x="T6" y="T7"/>
                </a:cxn>
                <a:cxn ang="0">
                  <a:pos x="T8" y="T9"/>
                </a:cxn>
              </a:cxnLst>
              <a:rect l="0" t="0" r="r" b="b"/>
              <a:pathLst>
                <a:path w="67" h="67">
                  <a:moveTo>
                    <a:pt x="33" y="0"/>
                  </a:moveTo>
                  <a:lnTo>
                    <a:pt x="67" y="34"/>
                  </a:lnTo>
                  <a:lnTo>
                    <a:pt x="33" y="67"/>
                  </a:lnTo>
                  <a:lnTo>
                    <a:pt x="0" y="34"/>
                  </a:lnTo>
                  <a:lnTo>
                    <a:pt x="33"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58" name="Freeform 114"/>
            <p:cNvSpPr>
              <a:spLocks/>
            </p:cNvSpPr>
            <p:nvPr/>
          </p:nvSpPr>
          <p:spPr bwMode="auto">
            <a:xfrm>
              <a:off x="4022" y="1639"/>
              <a:ext cx="67" cy="67"/>
            </a:xfrm>
            <a:custGeom>
              <a:avLst/>
              <a:gdLst>
                <a:gd name="T0" fmla="*/ 33 w 67"/>
                <a:gd name="T1" fmla="*/ 0 h 67"/>
                <a:gd name="T2" fmla="*/ 67 w 67"/>
                <a:gd name="T3" fmla="*/ 34 h 67"/>
                <a:gd name="T4" fmla="*/ 33 w 67"/>
                <a:gd name="T5" fmla="*/ 67 h 67"/>
                <a:gd name="T6" fmla="*/ 0 w 67"/>
                <a:gd name="T7" fmla="*/ 34 h 67"/>
                <a:gd name="T8" fmla="*/ 33 w 67"/>
                <a:gd name="T9" fmla="*/ 0 h 67"/>
              </a:gdLst>
              <a:ahLst/>
              <a:cxnLst>
                <a:cxn ang="0">
                  <a:pos x="T0" y="T1"/>
                </a:cxn>
                <a:cxn ang="0">
                  <a:pos x="T2" y="T3"/>
                </a:cxn>
                <a:cxn ang="0">
                  <a:pos x="T4" y="T5"/>
                </a:cxn>
                <a:cxn ang="0">
                  <a:pos x="T6" y="T7"/>
                </a:cxn>
                <a:cxn ang="0">
                  <a:pos x="T8" y="T9"/>
                </a:cxn>
              </a:cxnLst>
              <a:rect l="0" t="0" r="r" b="b"/>
              <a:pathLst>
                <a:path w="67" h="67">
                  <a:moveTo>
                    <a:pt x="33" y="0"/>
                  </a:moveTo>
                  <a:lnTo>
                    <a:pt x="67" y="34"/>
                  </a:lnTo>
                  <a:lnTo>
                    <a:pt x="33" y="67"/>
                  </a:lnTo>
                  <a:lnTo>
                    <a:pt x="0" y="34"/>
                  </a:lnTo>
                  <a:lnTo>
                    <a:pt x="33"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59" name="Freeform 115"/>
            <p:cNvSpPr>
              <a:spLocks/>
            </p:cNvSpPr>
            <p:nvPr/>
          </p:nvSpPr>
          <p:spPr bwMode="auto">
            <a:xfrm>
              <a:off x="2786" y="2151"/>
              <a:ext cx="67" cy="68"/>
            </a:xfrm>
            <a:custGeom>
              <a:avLst/>
              <a:gdLst>
                <a:gd name="T0" fmla="*/ 33 w 67"/>
                <a:gd name="T1" fmla="*/ 0 h 68"/>
                <a:gd name="T2" fmla="*/ 67 w 67"/>
                <a:gd name="T3" fmla="*/ 34 h 68"/>
                <a:gd name="T4" fmla="*/ 33 w 67"/>
                <a:gd name="T5" fmla="*/ 68 h 68"/>
                <a:gd name="T6" fmla="*/ 0 w 67"/>
                <a:gd name="T7" fmla="*/ 34 h 68"/>
                <a:gd name="T8" fmla="*/ 33 w 67"/>
                <a:gd name="T9" fmla="*/ 0 h 68"/>
              </a:gdLst>
              <a:ahLst/>
              <a:cxnLst>
                <a:cxn ang="0">
                  <a:pos x="T0" y="T1"/>
                </a:cxn>
                <a:cxn ang="0">
                  <a:pos x="T2" y="T3"/>
                </a:cxn>
                <a:cxn ang="0">
                  <a:pos x="T4" y="T5"/>
                </a:cxn>
                <a:cxn ang="0">
                  <a:pos x="T6" y="T7"/>
                </a:cxn>
                <a:cxn ang="0">
                  <a:pos x="T8" y="T9"/>
                </a:cxn>
              </a:cxnLst>
              <a:rect l="0" t="0" r="r" b="b"/>
              <a:pathLst>
                <a:path w="67" h="68">
                  <a:moveTo>
                    <a:pt x="33" y="0"/>
                  </a:moveTo>
                  <a:lnTo>
                    <a:pt x="67" y="34"/>
                  </a:lnTo>
                  <a:lnTo>
                    <a:pt x="33" y="68"/>
                  </a:lnTo>
                  <a:lnTo>
                    <a:pt x="0" y="34"/>
                  </a:lnTo>
                  <a:lnTo>
                    <a:pt x="33"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60" name="Freeform 116"/>
            <p:cNvSpPr>
              <a:spLocks/>
            </p:cNvSpPr>
            <p:nvPr/>
          </p:nvSpPr>
          <p:spPr bwMode="auto">
            <a:xfrm>
              <a:off x="2848" y="2434"/>
              <a:ext cx="67" cy="67"/>
            </a:xfrm>
            <a:custGeom>
              <a:avLst/>
              <a:gdLst>
                <a:gd name="T0" fmla="*/ 34 w 67"/>
                <a:gd name="T1" fmla="*/ 0 h 67"/>
                <a:gd name="T2" fmla="*/ 67 w 67"/>
                <a:gd name="T3" fmla="*/ 34 h 67"/>
                <a:gd name="T4" fmla="*/ 34 w 67"/>
                <a:gd name="T5" fmla="*/ 67 h 67"/>
                <a:gd name="T6" fmla="*/ 0 w 67"/>
                <a:gd name="T7" fmla="*/ 34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4"/>
                  </a:lnTo>
                  <a:lnTo>
                    <a:pt x="34" y="67"/>
                  </a:lnTo>
                  <a:lnTo>
                    <a:pt x="0" y="34"/>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61" name="Freeform 117"/>
            <p:cNvSpPr>
              <a:spLocks/>
            </p:cNvSpPr>
            <p:nvPr/>
          </p:nvSpPr>
          <p:spPr bwMode="auto">
            <a:xfrm>
              <a:off x="2034" y="2875"/>
              <a:ext cx="67" cy="67"/>
            </a:xfrm>
            <a:custGeom>
              <a:avLst/>
              <a:gdLst>
                <a:gd name="T0" fmla="*/ 34 w 67"/>
                <a:gd name="T1" fmla="*/ 0 h 67"/>
                <a:gd name="T2" fmla="*/ 67 w 67"/>
                <a:gd name="T3" fmla="*/ 33 h 67"/>
                <a:gd name="T4" fmla="*/ 34 w 67"/>
                <a:gd name="T5" fmla="*/ 67 h 67"/>
                <a:gd name="T6" fmla="*/ 0 w 67"/>
                <a:gd name="T7" fmla="*/ 33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3"/>
                  </a:lnTo>
                  <a:lnTo>
                    <a:pt x="34" y="67"/>
                  </a:lnTo>
                  <a:lnTo>
                    <a:pt x="0" y="33"/>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62" name="Freeform 118"/>
            <p:cNvSpPr>
              <a:spLocks/>
            </p:cNvSpPr>
            <p:nvPr/>
          </p:nvSpPr>
          <p:spPr bwMode="auto">
            <a:xfrm>
              <a:off x="2915" y="2324"/>
              <a:ext cx="67" cy="67"/>
            </a:xfrm>
            <a:custGeom>
              <a:avLst/>
              <a:gdLst>
                <a:gd name="T0" fmla="*/ 34 w 67"/>
                <a:gd name="T1" fmla="*/ 0 h 67"/>
                <a:gd name="T2" fmla="*/ 67 w 67"/>
                <a:gd name="T3" fmla="*/ 33 h 67"/>
                <a:gd name="T4" fmla="*/ 34 w 67"/>
                <a:gd name="T5" fmla="*/ 67 h 67"/>
                <a:gd name="T6" fmla="*/ 0 w 67"/>
                <a:gd name="T7" fmla="*/ 33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3"/>
                  </a:lnTo>
                  <a:lnTo>
                    <a:pt x="34" y="67"/>
                  </a:lnTo>
                  <a:lnTo>
                    <a:pt x="0" y="33"/>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63" name="Freeform 119"/>
            <p:cNvSpPr>
              <a:spLocks/>
            </p:cNvSpPr>
            <p:nvPr/>
          </p:nvSpPr>
          <p:spPr bwMode="auto">
            <a:xfrm>
              <a:off x="2743" y="2219"/>
              <a:ext cx="67" cy="67"/>
            </a:xfrm>
            <a:custGeom>
              <a:avLst/>
              <a:gdLst>
                <a:gd name="T0" fmla="*/ 33 w 67"/>
                <a:gd name="T1" fmla="*/ 0 h 67"/>
                <a:gd name="T2" fmla="*/ 67 w 67"/>
                <a:gd name="T3" fmla="*/ 33 h 67"/>
                <a:gd name="T4" fmla="*/ 33 w 67"/>
                <a:gd name="T5" fmla="*/ 67 h 67"/>
                <a:gd name="T6" fmla="*/ 0 w 67"/>
                <a:gd name="T7" fmla="*/ 33 h 67"/>
                <a:gd name="T8" fmla="*/ 33 w 67"/>
                <a:gd name="T9" fmla="*/ 0 h 67"/>
              </a:gdLst>
              <a:ahLst/>
              <a:cxnLst>
                <a:cxn ang="0">
                  <a:pos x="T0" y="T1"/>
                </a:cxn>
                <a:cxn ang="0">
                  <a:pos x="T2" y="T3"/>
                </a:cxn>
                <a:cxn ang="0">
                  <a:pos x="T4" y="T5"/>
                </a:cxn>
                <a:cxn ang="0">
                  <a:pos x="T6" y="T7"/>
                </a:cxn>
                <a:cxn ang="0">
                  <a:pos x="T8" y="T9"/>
                </a:cxn>
              </a:cxnLst>
              <a:rect l="0" t="0" r="r" b="b"/>
              <a:pathLst>
                <a:path w="67" h="67">
                  <a:moveTo>
                    <a:pt x="33" y="0"/>
                  </a:moveTo>
                  <a:lnTo>
                    <a:pt x="67" y="33"/>
                  </a:lnTo>
                  <a:lnTo>
                    <a:pt x="33" y="67"/>
                  </a:lnTo>
                  <a:lnTo>
                    <a:pt x="0" y="33"/>
                  </a:lnTo>
                  <a:lnTo>
                    <a:pt x="33"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64" name="Freeform 120"/>
            <p:cNvSpPr>
              <a:spLocks/>
            </p:cNvSpPr>
            <p:nvPr/>
          </p:nvSpPr>
          <p:spPr bwMode="auto">
            <a:xfrm>
              <a:off x="3327" y="1960"/>
              <a:ext cx="67" cy="67"/>
            </a:xfrm>
            <a:custGeom>
              <a:avLst/>
              <a:gdLst>
                <a:gd name="T0" fmla="*/ 34 w 67"/>
                <a:gd name="T1" fmla="*/ 0 h 67"/>
                <a:gd name="T2" fmla="*/ 67 w 67"/>
                <a:gd name="T3" fmla="*/ 33 h 67"/>
                <a:gd name="T4" fmla="*/ 34 w 67"/>
                <a:gd name="T5" fmla="*/ 67 h 67"/>
                <a:gd name="T6" fmla="*/ 0 w 67"/>
                <a:gd name="T7" fmla="*/ 33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3"/>
                  </a:lnTo>
                  <a:lnTo>
                    <a:pt x="34" y="67"/>
                  </a:lnTo>
                  <a:lnTo>
                    <a:pt x="0" y="33"/>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65" name="Freeform 121"/>
            <p:cNvSpPr>
              <a:spLocks/>
            </p:cNvSpPr>
            <p:nvPr/>
          </p:nvSpPr>
          <p:spPr bwMode="auto">
            <a:xfrm>
              <a:off x="3629" y="1749"/>
              <a:ext cx="67" cy="67"/>
            </a:xfrm>
            <a:custGeom>
              <a:avLst/>
              <a:gdLst>
                <a:gd name="T0" fmla="*/ 33 w 67"/>
                <a:gd name="T1" fmla="*/ 0 h 67"/>
                <a:gd name="T2" fmla="*/ 67 w 67"/>
                <a:gd name="T3" fmla="*/ 34 h 67"/>
                <a:gd name="T4" fmla="*/ 33 w 67"/>
                <a:gd name="T5" fmla="*/ 67 h 67"/>
                <a:gd name="T6" fmla="*/ 0 w 67"/>
                <a:gd name="T7" fmla="*/ 34 h 67"/>
                <a:gd name="T8" fmla="*/ 33 w 67"/>
                <a:gd name="T9" fmla="*/ 0 h 67"/>
              </a:gdLst>
              <a:ahLst/>
              <a:cxnLst>
                <a:cxn ang="0">
                  <a:pos x="T0" y="T1"/>
                </a:cxn>
                <a:cxn ang="0">
                  <a:pos x="T2" y="T3"/>
                </a:cxn>
                <a:cxn ang="0">
                  <a:pos x="T4" y="T5"/>
                </a:cxn>
                <a:cxn ang="0">
                  <a:pos x="T6" y="T7"/>
                </a:cxn>
                <a:cxn ang="0">
                  <a:pos x="T8" y="T9"/>
                </a:cxn>
              </a:cxnLst>
              <a:rect l="0" t="0" r="r" b="b"/>
              <a:pathLst>
                <a:path w="67" h="67">
                  <a:moveTo>
                    <a:pt x="33" y="0"/>
                  </a:moveTo>
                  <a:lnTo>
                    <a:pt x="67" y="34"/>
                  </a:lnTo>
                  <a:lnTo>
                    <a:pt x="33" y="67"/>
                  </a:lnTo>
                  <a:lnTo>
                    <a:pt x="0" y="34"/>
                  </a:lnTo>
                  <a:lnTo>
                    <a:pt x="33"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66" name="Freeform 122"/>
            <p:cNvSpPr>
              <a:spLocks/>
            </p:cNvSpPr>
            <p:nvPr/>
          </p:nvSpPr>
          <p:spPr bwMode="auto">
            <a:xfrm>
              <a:off x="3308" y="2113"/>
              <a:ext cx="67" cy="67"/>
            </a:xfrm>
            <a:custGeom>
              <a:avLst/>
              <a:gdLst>
                <a:gd name="T0" fmla="*/ 34 w 67"/>
                <a:gd name="T1" fmla="*/ 0 h 67"/>
                <a:gd name="T2" fmla="*/ 67 w 67"/>
                <a:gd name="T3" fmla="*/ 34 h 67"/>
                <a:gd name="T4" fmla="*/ 34 w 67"/>
                <a:gd name="T5" fmla="*/ 67 h 67"/>
                <a:gd name="T6" fmla="*/ 0 w 67"/>
                <a:gd name="T7" fmla="*/ 34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4"/>
                  </a:lnTo>
                  <a:lnTo>
                    <a:pt x="34" y="67"/>
                  </a:lnTo>
                  <a:lnTo>
                    <a:pt x="0" y="34"/>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67" name="Freeform 123"/>
            <p:cNvSpPr>
              <a:spLocks/>
            </p:cNvSpPr>
            <p:nvPr/>
          </p:nvSpPr>
          <p:spPr bwMode="auto">
            <a:xfrm>
              <a:off x="2843" y="2209"/>
              <a:ext cx="67" cy="67"/>
            </a:xfrm>
            <a:custGeom>
              <a:avLst/>
              <a:gdLst>
                <a:gd name="T0" fmla="*/ 34 w 67"/>
                <a:gd name="T1" fmla="*/ 0 h 67"/>
                <a:gd name="T2" fmla="*/ 67 w 67"/>
                <a:gd name="T3" fmla="*/ 33 h 67"/>
                <a:gd name="T4" fmla="*/ 34 w 67"/>
                <a:gd name="T5" fmla="*/ 67 h 67"/>
                <a:gd name="T6" fmla="*/ 0 w 67"/>
                <a:gd name="T7" fmla="*/ 33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3"/>
                  </a:lnTo>
                  <a:lnTo>
                    <a:pt x="34" y="67"/>
                  </a:lnTo>
                  <a:lnTo>
                    <a:pt x="0" y="33"/>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68" name="Freeform 124"/>
            <p:cNvSpPr>
              <a:spLocks/>
            </p:cNvSpPr>
            <p:nvPr/>
          </p:nvSpPr>
          <p:spPr bwMode="auto">
            <a:xfrm>
              <a:off x="2867" y="2262"/>
              <a:ext cx="67" cy="67"/>
            </a:xfrm>
            <a:custGeom>
              <a:avLst/>
              <a:gdLst>
                <a:gd name="T0" fmla="*/ 34 w 67"/>
                <a:gd name="T1" fmla="*/ 0 h 67"/>
                <a:gd name="T2" fmla="*/ 67 w 67"/>
                <a:gd name="T3" fmla="*/ 33 h 67"/>
                <a:gd name="T4" fmla="*/ 34 w 67"/>
                <a:gd name="T5" fmla="*/ 67 h 67"/>
                <a:gd name="T6" fmla="*/ 0 w 67"/>
                <a:gd name="T7" fmla="*/ 33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3"/>
                  </a:lnTo>
                  <a:lnTo>
                    <a:pt x="34" y="67"/>
                  </a:lnTo>
                  <a:lnTo>
                    <a:pt x="0" y="33"/>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69" name="Freeform 125"/>
            <p:cNvSpPr>
              <a:spLocks/>
            </p:cNvSpPr>
            <p:nvPr/>
          </p:nvSpPr>
          <p:spPr bwMode="auto">
            <a:xfrm>
              <a:off x="3322" y="1965"/>
              <a:ext cx="67" cy="67"/>
            </a:xfrm>
            <a:custGeom>
              <a:avLst/>
              <a:gdLst>
                <a:gd name="T0" fmla="*/ 34 w 67"/>
                <a:gd name="T1" fmla="*/ 0 h 67"/>
                <a:gd name="T2" fmla="*/ 67 w 67"/>
                <a:gd name="T3" fmla="*/ 33 h 67"/>
                <a:gd name="T4" fmla="*/ 34 w 67"/>
                <a:gd name="T5" fmla="*/ 67 h 67"/>
                <a:gd name="T6" fmla="*/ 0 w 67"/>
                <a:gd name="T7" fmla="*/ 33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3"/>
                  </a:lnTo>
                  <a:lnTo>
                    <a:pt x="34" y="67"/>
                  </a:lnTo>
                  <a:lnTo>
                    <a:pt x="0" y="33"/>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70" name="Freeform 126"/>
            <p:cNvSpPr>
              <a:spLocks/>
            </p:cNvSpPr>
            <p:nvPr/>
          </p:nvSpPr>
          <p:spPr bwMode="auto">
            <a:xfrm>
              <a:off x="4256" y="1486"/>
              <a:ext cx="67" cy="67"/>
            </a:xfrm>
            <a:custGeom>
              <a:avLst/>
              <a:gdLst>
                <a:gd name="T0" fmla="*/ 34 w 67"/>
                <a:gd name="T1" fmla="*/ 0 h 67"/>
                <a:gd name="T2" fmla="*/ 67 w 67"/>
                <a:gd name="T3" fmla="*/ 33 h 67"/>
                <a:gd name="T4" fmla="*/ 34 w 67"/>
                <a:gd name="T5" fmla="*/ 67 h 67"/>
                <a:gd name="T6" fmla="*/ 0 w 67"/>
                <a:gd name="T7" fmla="*/ 33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3"/>
                  </a:lnTo>
                  <a:lnTo>
                    <a:pt x="34" y="67"/>
                  </a:lnTo>
                  <a:lnTo>
                    <a:pt x="0" y="33"/>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71" name="Freeform 127"/>
            <p:cNvSpPr>
              <a:spLocks/>
            </p:cNvSpPr>
            <p:nvPr/>
          </p:nvSpPr>
          <p:spPr bwMode="auto">
            <a:xfrm>
              <a:off x="3600" y="1730"/>
              <a:ext cx="67" cy="67"/>
            </a:xfrm>
            <a:custGeom>
              <a:avLst/>
              <a:gdLst>
                <a:gd name="T0" fmla="*/ 34 w 67"/>
                <a:gd name="T1" fmla="*/ 0 h 67"/>
                <a:gd name="T2" fmla="*/ 67 w 67"/>
                <a:gd name="T3" fmla="*/ 34 h 67"/>
                <a:gd name="T4" fmla="*/ 34 w 67"/>
                <a:gd name="T5" fmla="*/ 67 h 67"/>
                <a:gd name="T6" fmla="*/ 0 w 67"/>
                <a:gd name="T7" fmla="*/ 34 h 67"/>
                <a:gd name="T8" fmla="*/ 34 w 67"/>
                <a:gd name="T9" fmla="*/ 0 h 67"/>
              </a:gdLst>
              <a:ahLst/>
              <a:cxnLst>
                <a:cxn ang="0">
                  <a:pos x="T0" y="T1"/>
                </a:cxn>
                <a:cxn ang="0">
                  <a:pos x="T2" y="T3"/>
                </a:cxn>
                <a:cxn ang="0">
                  <a:pos x="T4" y="T5"/>
                </a:cxn>
                <a:cxn ang="0">
                  <a:pos x="T6" y="T7"/>
                </a:cxn>
                <a:cxn ang="0">
                  <a:pos x="T8" y="T9"/>
                </a:cxn>
              </a:cxnLst>
              <a:rect l="0" t="0" r="r" b="b"/>
              <a:pathLst>
                <a:path w="67" h="67">
                  <a:moveTo>
                    <a:pt x="34" y="0"/>
                  </a:moveTo>
                  <a:lnTo>
                    <a:pt x="67" y="34"/>
                  </a:lnTo>
                  <a:lnTo>
                    <a:pt x="34" y="67"/>
                  </a:lnTo>
                  <a:lnTo>
                    <a:pt x="0" y="34"/>
                  </a:lnTo>
                  <a:lnTo>
                    <a:pt x="34" y="0"/>
                  </a:lnTo>
                  <a:close/>
                </a:path>
              </a:pathLst>
            </a:custGeom>
            <a:solidFill>
              <a:schemeClr val="tx1"/>
            </a:solidFill>
            <a:ln w="7938">
              <a:solidFill>
                <a:srgbClr val="00FFFF"/>
              </a:solidFill>
              <a:prstDash val="solid"/>
              <a:round/>
              <a:headEnd/>
              <a:tailEnd/>
            </a:ln>
          </p:spPr>
          <p:txBody>
            <a:bodyPr/>
            <a:lstStyle/>
            <a:p>
              <a:endParaRPr lang="en-US">
                <a:solidFill>
                  <a:prstClr val="black"/>
                </a:solidFill>
              </a:endParaRPr>
            </a:p>
          </p:txBody>
        </p:sp>
        <p:sp>
          <p:nvSpPr>
            <p:cNvPr id="415872" name="Rectangle 128"/>
            <p:cNvSpPr>
              <a:spLocks noChangeArrowheads="1"/>
            </p:cNvSpPr>
            <p:nvPr/>
          </p:nvSpPr>
          <p:spPr bwMode="auto">
            <a:xfrm>
              <a:off x="932" y="3378"/>
              <a:ext cx="193" cy="148"/>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0.5</a:t>
              </a:r>
              <a:endParaRPr lang="fr-FR" altLang="en-US" sz="1600">
                <a:solidFill>
                  <a:prstClr val="black"/>
                </a:solidFill>
                <a:latin typeface="Trebuchet MS" pitchFamily="34" charset="0"/>
              </a:endParaRPr>
            </a:p>
          </p:txBody>
        </p:sp>
        <p:sp>
          <p:nvSpPr>
            <p:cNvPr id="415873" name="Rectangle 129"/>
            <p:cNvSpPr>
              <a:spLocks noChangeArrowheads="1"/>
            </p:cNvSpPr>
            <p:nvPr/>
          </p:nvSpPr>
          <p:spPr bwMode="auto">
            <a:xfrm>
              <a:off x="932" y="3071"/>
              <a:ext cx="193" cy="148"/>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0.6</a:t>
              </a:r>
              <a:endParaRPr lang="fr-FR" altLang="en-US" sz="1600">
                <a:solidFill>
                  <a:prstClr val="black"/>
                </a:solidFill>
                <a:latin typeface="Trebuchet MS" pitchFamily="34" charset="0"/>
              </a:endParaRPr>
            </a:p>
          </p:txBody>
        </p:sp>
        <p:sp>
          <p:nvSpPr>
            <p:cNvPr id="415874" name="Rectangle 130"/>
            <p:cNvSpPr>
              <a:spLocks noChangeArrowheads="1"/>
            </p:cNvSpPr>
            <p:nvPr/>
          </p:nvSpPr>
          <p:spPr bwMode="auto">
            <a:xfrm>
              <a:off x="932" y="2764"/>
              <a:ext cx="193" cy="148"/>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0.7</a:t>
              </a:r>
              <a:endParaRPr lang="fr-FR" altLang="en-US" sz="1600">
                <a:solidFill>
                  <a:prstClr val="black"/>
                </a:solidFill>
                <a:latin typeface="Trebuchet MS" pitchFamily="34" charset="0"/>
              </a:endParaRPr>
            </a:p>
          </p:txBody>
        </p:sp>
        <p:sp>
          <p:nvSpPr>
            <p:cNvPr id="415875" name="Rectangle 131"/>
            <p:cNvSpPr>
              <a:spLocks noChangeArrowheads="1"/>
            </p:cNvSpPr>
            <p:nvPr/>
          </p:nvSpPr>
          <p:spPr bwMode="auto">
            <a:xfrm>
              <a:off x="932" y="2458"/>
              <a:ext cx="193" cy="148"/>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0.8</a:t>
              </a:r>
              <a:endParaRPr lang="fr-FR" altLang="en-US" sz="1600">
                <a:solidFill>
                  <a:prstClr val="black"/>
                </a:solidFill>
                <a:latin typeface="Trebuchet MS" pitchFamily="34" charset="0"/>
              </a:endParaRPr>
            </a:p>
          </p:txBody>
        </p:sp>
        <p:sp>
          <p:nvSpPr>
            <p:cNvPr id="415876" name="Rectangle 132"/>
            <p:cNvSpPr>
              <a:spLocks noChangeArrowheads="1"/>
            </p:cNvSpPr>
            <p:nvPr/>
          </p:nvSpPr>
          <p:spPr bwMode="auto">
            <a:xfrm>
              <a:off x="932" y="2151"/>
              <a:ext cx="193" cy="148"/>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0.9</a:t>
              </a:r>
              <a:endParaRPr lang="fr-FR" altLang="en-US" sz="1600">
                <a:solidFill>
                  <a:prstClr val="black"/>
                </a:solidFill>
                <a:latin typeface="Trebuchet MS" pitchFamily="34" charset="0"/>
              </a:endParaRPr>
            </a:p>
          </p:txBody>
        </p:sp>
        <p:sp>
          <p:nvSpPr>
            <p:cNvPr id="415877" name="Rectangle 133"/>
            <p:cNvSpPr>
              <a:spLocks noChangeArrowheads="1"/>
            </p:cNvSpPr>
            <p:nvPr/>
          </p:nvSpPr>
          <p:spPr bwMode="auto">
            <a:xfrm>
              <a:off x="1014" y="1840"/>
              <a:ext cx="74" cy="148"/>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1</a:t>
              </a:r>
              <a:endParaRPr lang="fr-FR" altLang="en-US" sz="1600">
                <a:solidFill>
                  <a:prstClr val="black"/>
                </a:solidFill>
                <a:latin typeface="Trebuchet MS" pitchFamily="34" charset="0"/>
              </a:endParaRPr>
            </a:p>
          </p:txBody>
        </p:sp>
        <p:sp>
          <p:nvSpPr>
            <p:cNvPr id="415878" name="Rectangle 134"/>
            <p:cNvSpPr>
              <a:spLocks noChangeArrowheads="1"/>
            </p:cNvSpPr>
            <p:nvPr/>
          </p:nvSpPr>
          <p:spPr bwMode="auto">
            <a:xfrm>
              <a:off x="932" y="1534"/>
              <a:ext cx="193" cy="148"/>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1.1</a:t>
              </a:r>
              <a:endParaRPr lang="fr-FR" altLang="en-US" sz="1600">
                <a:solidFill>
                  <a:prstClr val="black"/>
                </a:solidFill>
                <a:latin typeface="Trebuchet MS" pitchFamily="34" charset="0"/>
              </a:endParaRPr>
            </a:p>
          </p:txBody>
        </p:sp>
        <p:sp>
          <p:nvSpPr>
            <p:cNvPr id="415879" name="Rectangle 135"/>
            <p:cNvSpPr>
              <a:spLocks noChangeArrowheads="1"/>
            </p:cNvSpPr>
            <p:nvPr/>
          </p:nvSpPr>
          <p:spPr bwMode="auto">
            <a:xfrm>
              <a:off x="932" y="1227"/>
              <a:ext cx="193" cy="148"/>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1.2</a:t>
              </a:r>
              <a:endParaRPr lang="fr-FR" altLang="en-US" sz="1600">
                <a:solidFill>
                  <a:prstClr val="black"/>
                </a:solidFill>
                <a:latin typeface="Trebuchet MS" pitchFamily="34" charset="0"/>
              </a:endParaRPr>
            </a:p>
          </p:txBody>
        </p:sp>
        <p:sp>
          <p:nvSpPr>
            <p:cNvPr id="415880" name="Rectangle 136"/>
            <p:cNvSpPr>
              <a:spLocks noChangeArrowheads="1"/>
            </p:cNvSpPr>
            <p:nvPr/>
          </p:nvSpPr>
          <p:spPr bwMode="auto">
            <a:xfrm>
              <a:off x="932" y="921"/>
              <a:ext cx="247" cy="150"/>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en-US" sz="1600" b="1">
                  <a:solidFill>
                    <a:prstClr val="black"/>
                  </a:solidFill>
                  <a:latin typeface="Trebuchet MS" pitchFamily="34" charset="0"/>
                </a:rPr>
                <a:t>1.3</a:t>
              </a:r>
              <a:endParaRPr lang="fr-FR" altLang="en-US" sz="1600">
                <a:solidFill>
                  <a:prstClr val="black"/>
                </a:solidFill>
                <a:latin typeface="Trebuchet MS" pitchFamily="34" charset="0"/>
              </a:endParaRPr>
            </a:p>
          </p:txBody>
        </p:sp>
        <p:sp>
          <p:nvSpPr>
            <p:cNvPr id="415881" name="Rectangle 137"/>
            <p:cNvSpPr>
              <a:spLocks noChangeArrowheads="1"/>
            </p:cNvSpPr>
            <p:nvPr/>
          </p:nvSpPr>
          <p:spPr bwMode="auto">
            <a:xfrm>
              <a:off x="1071" y="3521"/>
              <a:ext cx="193" cy="1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dirty="0">
                  <a:solidFill>
                    <a:prstClr val="black"/>
                  </a:solidFill>
                  <a:latin typeface="Trebuchet MS" pitchFamily="34" charset="0"/>
                </a:rPr>
                <a:t>0.5</a:t>
              </a:r>
              <a:endParaRPr lang="fr-FR" altLang="en-US" sz="1600" dirty="0">
                <a:solidFill>
                  <a:prstClr val="black"/>
                </a:solidFill>
                <a:latin typeface="Trebuchet MS" pitchFamily="34" charset="0"/>
              </a:endParaRPr>
            </a:p>
          </p:txBody>
        </p:sp>
        <p:sp>
          <p:nvSpPr>
            <p:cNvPr id="415882" name="Rectangle 138"/>
            <p:cNvSpPr>
              <a:spLocks noChangeArrowheads="1"/>
            </p:cNvSpPr>
            <p:nvPr/>
          </p:nvSpPr>
          <p:spPr bwMode="auto">
            <a:xfrm>
              <a:off x="1574" y="3521"/>
              <a:ext cx="193" cy="1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0.6</a:t>
              </a:r>
              <a:endParaRPr lang="fr-FR" altLang="en-US" sz="1600">
                <a:solidFill>
                  <a:prstClr val="black"/>
                </a:solidFill>
                <a:latin typeface="Trebuchet MS" pitchFamily="34" charset="0"/>
              </a:endParaRPr>
            </a:p>
          </p:txBody>
        </p:sp>
        <p:sp>
          <p:nvSpPr>
            <p:cNvPr id="415883" name="Rectangle 139"/>
            <p:cNvSpPr>
              <a:spLocks noChangeArrowheads="1"/>
            </p:cNvSpPr>
            <p:nvPr/>
          </p:nvSpPr>
          <p:spPr bwMode="auto">
            <a:xfrm>
              <a:off x="2077" y="3521"/>
              <a:ext cx="193" cy="1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dirty="0">
                  <a:solidFill>
                    <a:prstClr val="black"/>
                  </a:solidFill>
                  <a:latin typeface="Trebuchet MS" pitchFamily="34" charset="0"/>
                </a:rPr>
                <a:t>0.7</a:t>
              </a:r>
              <a:endParaRPr lang="fr-FR" altLang="en-US" sz="1600" dirty="0">
                <a:solidFill>
                  <a:prstClr val="black"/>
                </a:solidFill>
                <a:latin typeface="Trebuchet MS" pitchFamily="34" charset="0"/>
              </a:endParaRPr>
            </a:p>
          </p:txBody>
        </p:sp>
        <p:sp>
          <p:nvSpPr>
            <p:cNvPr id="415884" name="Rectangle 140"/>
            <p:cNvSpPr>
              <a:spLocks noChangeArrowheads="1"/>
            </p:cNvSpPr>
            <p:nvPr/>
          </p:nvSpPr>
          <p:spPr bwMode="auto">
            <a:xfrm>
              <a:off x="2580" y="3521"/>
              <a:ext cx="193" cy="1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0.8</a:t>
              </a:r>
              <a:endParaRPr lang="fr-FR" altLang="en-US" sz="1600">
                <a:solidFill>
                  <a:prstClr val="black"/>
                </a:solidFill>
                <a:latin typeface="Trebuchet MS" pitchFamily="34" charset="0"/>
              </a:endParaRPr>
            </a:p>
          </p:txBody>
        </p:sp>
        <p:sp>
          <p:nvSpPr>
            <p:cNvPr id="415885" name="Rectangle 141"/>
            <p:cNvSpPr>
              <a:spLocks noChangeArrowheads="1"/>
            </p:cNvSpPr>
            <p:nvPr/>
          </p:nvSpPr>
          <p:spPr bwMode="auto">
            <a:xfrm>
              <a:off x="3083" y="3521"/>
              <a:ext cx="193" cy="1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0.9</a:t>
              </a:r>
              <a:endParaRPr lang="fr-FR" altLang="en-US" sz="1600">
                <a:solidFill>
                  <a:prstClr val="black"/>
                </a:solidFill>
                <a:latin typeface="Trebuchet MS" pitchFamily="34" charset="0"/>
              </a:endParaRPr>
            </a:p>
          </p:txBody>
        </p:sp>
        <p:sp>
          <p:nvSpPr>
            <p:cNvPr id="415886" name="Rectangle 142"/>
            <p:cNvSpPr>
              <a:spLocks noChangeArrowheads="1"/>
            </p:cNvSpPr>
            <p:nvPr/>
          </p:nvSpPr>
          <p:spPr bwMode="auto">
            <a:xfrm>
              <a:off x="3625" y="3521"/>
              <a:ext cx="74" cy="1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1</a:t>
              </a:r>
              <a:endParaRPr lang="fr-FR" altLang="en-US" sz="1600">
                <a:solidFill>
                  <a:prstClr val="black"/>
                </a:solidFill>
                <a:latin typeface="Trebuchet MS" pitchFamily="34" charset="0"/>
              </a:endParaRPr>
            </a:p>
          </p:txBody>
        </p:sp>
        <p:sp>
          <p:nvSpPr>
            <p:cNvPr id="415887" name="Rectangle 143"/>
            <p:cNvSpPr>
              <a:spLocks noChangeArrowheads="1"/>
            </p:cNvSpPr>
            <p:nvPr/>
          </p:nvSpPr>
          <p:spPr bwMode="auto">
            <a:xfrm>
              <a:off x="4084" y="3521"/>
              <a:ext cx="193" cy="1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1.1</a:t>
              </a:r>
              <a:endParaRPr lang="fr-FR" altLang="en-US" sz="1600">
                <a:solidFill>
                  <a:prstClr val="black"/>
                </a:solidFill>
                <a:latin typeface="Trebuchet MS" pitchFamily="34" charset="0"/>
              </a:endParaRPr>
            </a:p>
          </p:txBody>
        </p:sp>
        <p:sp>
          <p:nvSpPr>
            <p:cNvPr id="415888" name="Rectangle 144"/>
            <p:cNvSpPr>
              <a:spLocks noChangeArrowheads="1"/>
            </p:cNvSpPr>
            <p:nvPr/>
          </p:nvSpPr>
          <p:spPr bwMode="auto">
            <a:xfrm>
              <a:off x="4588" y="3521"/>
              <a:ext cx="193" cy="1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1.2</a:t>
              </a:r>
              <a:endParaRPr lang="fr-FR" altLang="en-US" sz="1600">
                <a:solidFill>
                  <a:prstClr val="black"/>
                </a:solidFill>
                <a:latin typeface="Trebuchet MS" pitchFamily="34" charset="0"/>
              </a:endParaRPr>
            </a:p>
          </p:txBody>
        </p:sp>
        <p:sp>
          <p:nvSpPr>
            <p:cNvPr id="415889" name="Rectangle 145"/>
            <p:cNvSpPr>
              <a:spLocks noChangeArrowheads="1"/>
            </p:cNvSpPr>
            <p:nvPr/>
          </p:nvSpPr>
          <p:spPr bwMode="auto">
            <a:xfrm>
              <a:off x="5090" y="3521"/>
              <a:ext cx="193" cy="1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1600" b="1">
                  <a:solidFill>
                    <a:prstClr val="black"/>
                  </a:solidFill>
                  <a:latin typeface="Trebuchet MS" pitchFamily="34" charset="0"/>
                </a:rPr>
                <a:t>1.3</a:t>
              </a:r>
              <a:endParaRPr lang="fr-FR" altLang="en-US" sz="1600">
                <a:solidFill>
                  <a:prstClr val="black"/>
                </a:solidFill>
                <a:latin typeface="Trebuchet MS" pitchFamily="34" charset="0"/>
              </a:endParaRPr>
            </a:p>
          </p:txBody>
        </p:sp>
        <p:sp>
          <p:nvSpPr>
            <p:cNvPr id="415890" name="Rectangle 146"/>
            <p:cNvSpPr>
              <a:spLocks noChangeArrowheads="1"/>
            </p:cNvSpPr>
            <p:nvPr/>
          </p:nvSpPr>
          <p:spPr bwMode="auto">
            <a:xfrm>
              <a:off x="2020" y="3708"/>
              <a:ext cx="2552" cy="18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2000" b="1" dirty="0">
                  <a:solidFill>
                    <a:prstClr val="black"/>
                  </a:solidFill>
                  <a:latin typeface="Trebuchet MS" pitchFamily="34" charset="0"/>
                </a:rPr>
                <a:t>Disease Free </a:t>
              </a:r>
              <a:r>
                <a:rPr lang="fr-FR" altLang="en-US" sz="2000" b="1" dirty="0" err="1">
                  <a:solidFill>
                    <a:prstClr val="black"/>
                  </a:solidFill>
                  <a:latin typeface="Trebuchet MS" pitchFamily="34" charset="0"/>
                </a:rPr>
                <a:t>Survival</a:t>
              </a:r>
              <a:r>
                <a:rPr lang="fr-FR" altLang="en-US" sz="2000" b="1" dirty="0">
                  <a:solidFill>
                    <a:prstClr val="black"/>
                  </a:solidFill>
                  <a:latin typeface="Trebuchet MS" pitchFamily="34" charset="0"/>
                </a:rPr>
                <a:t> Hazard Ratio</a:t>
              </a:r>
              <a:endParaRPr lang="fr-FR" altLang="en-US" sz="2000" dirty="0">
                <a:solidFill>
                  <a:prstClr val="black"/>
                </a:solidFill>
                <a:latin typeface="Trebuchet MS" pitchFamily="34" charset="0"/>
              </a:endParaRPr>
            </a:p>
          </p:txBody>
        </p:sp>
        <p:sp>
          <p:nvSpPr>
            <p:cNvPr id="415891" name="Rectangle 147"/>
            <p:cNvSpPr>
              <a:spLocks noChangeArrowheads="1"/>
            </p:cNvSpPr>
            <p:nvPr/>
          </p:nvSpPr>
          <p:spPr bwMode="auto">
            <a:xfrm rot="16200000">
              <a:off x="-352" y="1980"/>
              <a:ext cx="2103" cy="188"/>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2000" b="1">
                  <a:solidFill>
                    <a:prstClr val="black"/>
                  </a:solidFill>
                  <a:latin typeface="Trebuchet MS" pitchFamily="34" charset="0"/>
                </a:rPr>
                <a:t>Overall Survival Hazard Ratio</a:t>
              </a:r>
              <a:endParaRPr lang="fr-FR" altLang="en-US" sz="2000">
                <a:solidFill>
                  <a:prstClr val="black"/>
                </a:solidFill>
                <a:latin typeface="Trebuchet MS" pitchFamily="34" charset="0"/>
              </a:endParaRPr>
            </a:p>
          </p:txBody>
        </p:sp>
        <p:sp>
          <p:nvSpPr>
            <p:cNvPr id="415892" name="Rectangle 148"/>
            <p:cNvSpPr>
              <a:spLocks noChangeArrowheads="1"/>
            </p:cNvSpPr>
            <p:nvPr/>
          </p:nvSpPr>
          <p:spPr bwMode="auto">
            <a:xfrm>
              <a:off x="1522" y="1174"/>
              <a:ext cx="96" cy="185"/>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2000" b="1">
                  <a:solidFill>
                    <a:prstClr val="black"/>
                  </a:solidFill>
                  <a:latin typeface="Trebuchet MS" pitchFamily="34" charset="0"/>
                </a:rPr>
                <a:t>R</a:t>
              </a:r>
              <a:endParaRPr lang="fr-FR" altLang="en-US" sz="2000">
                <a:solidFill>
                  <a:prstClr val="black"/>
                </a:solidFill>
                <a:latin typeface="Trebuchet MS" pitchFamily="34" charset="0"/>
              </a:endParaRPr>
            </a:p>
          </p:txBody>
        </p:sp>
        <p:sp>
          <p:nvSpPr>
            <p:cNvPr id="415893" name="Rectangle 149"/>
            <p:cNvSpPr>
              <a:spLocks noChangeArrowheads="1"/>
            </p:cNvSpPr>
            <p:nvPr/>
          </p:nvSpPr>
          <p:spPr bwMode="auto">
            <a:xfrm>
              <a:off x="1641" y="1141"/>
              <a:ext cx="92" cy="185"/>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2000" b="1">
                  <a:solidFill>
                    <a:prstClr val="black"/>
                  </a:solidFill>
                  <a:latin typeface="Trebuchet MS" pitchFamily="34" charset="0"/>
                </a:rPr>
                <a:t>2</a:t>
              </a:r>
              <a:endParaRPr lang="fr-FR" altLang="en-US" sz="2000">
                <a:solidFill>
                  <a:prstClr val="black"/>
                </a:solidFill>
                <a:latin typeface="Trebuchet MS" pitchFamily="34" charset="0"/>
              </a:endParaRPr>
            </a:p>
          </p:txBody>
        </p:sp>
        <p:sp>
          <p:nvSpPr>
            <p:cNvPr id="415894" name="Rectangle 150"/>
            <p:cNvSpPr>
              <a:spLocks noChangeArrowheads="1"/>
            </p:cNvSpPr>
            <p:nvPr/>
          </p:nvSpPr>
          <p:spPr bwMode="auto">
            <a:xfrm>
              <a:off x="1704" y="1174"/>
              <a:ext cx="473" cy="185"/>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en-US" sz="2000" b="1" dirty="0" smtClean="0">
                  <a:solidFill>
                    <a:prstClr val="black"/>
                  </a:solidFill>
                  <a:latin typeface="Trebuchet MS" pitchFamily="34" charset="0"/>
                </a:rPr>
                <a:t> =</a:t>
              </a:r>
              <a:r>
                <a:rPr lang="fr-FR" altLang="en-US" sz="2000" b="1" dirty="0">
                  <a:solidFill>
                    <a:prstClr val="black"/>
                  </a:solidFill>
                  <a:latin typeface="Trebuchet MS" pitchFamily="34" charset="0"/>
                </a:rPr>
                <a:t>0.90</a:t>
              </a:r>
              <a:endParaRPr lang="fr-FR" altLang="en-US" sz="2000" dirty="0">
                <a:solidFill>
                  <a:prstClr val="black"/>
                </a:solidFill>
                <a:latin typeface="Trebuchet MS" pitchFamily="34" charset="0"/>
              </a:endParaRPr>
            </a:p>
          </p:txBody>
        </p:sp>
        <p:sp>
          <p:nvSpPr>
            <p:cNvPr id="415897" name="Freeform 153"/>
            <p:cNvSpPr>
              <a:spLocks/>
            </p:cNvSpPr>
            <p:nvPr/>
          </p:nvSpPr>
          <p:spPr bwMode="auto">
            <a:xfrm>
              <a:off x="1255" y="3116"/>
              <a:ext cx="19" cy="15"/>
            </a:xfrm>
            <a:custGeom>
              <a:avLst/>
              <a:gdLst>
                <a:gd name="T0" fmla="*/ 0 w 19"/>
                <a:gd name="T1" fmla="*/ 5 h 15"/>
                <a:gd name="T2" fmla="*/ 15 w 19"/>
                <a:gd name="T3" fmla="*/ 0 h 15"/>
                <a:gd name="T4" fmla="*/ 19 w 19"/>
                <a:gd name="T5" fmla="*/ 10 h 15"/>
                <a:gd name="T6" fmla="*/ 5 w 19"/>
                <a:gd name="T7" fmla="*/ 15 h 15"/>
                <a:gd name="T8" fmla="*/ 0 w 19"/>
                <a:gd name="T9" fmla="*/ 5 h 15"/>
              </a:gdLst>
              <a:ahLst/>
              <a:cxnLst>
                <a:cxn ang="0">
                  <a:pos x="T0" y="T1"/>
                </a:cxn>
                <a:cxn ang="0">
                  <a:pos x="T2" y="T3"/>
                </a:cxn>
                <a:cxn ang="0">
                  <a:pos x="T4" y="T5"/>
                </a:cxn>
                <a:cxn ang="0">
                  <a:pos x="T6" y="T7"/>
                </a:cxn>
                <a:cxn ang="0">
                  <a:pos x="T8" y="T9"/>
                </a:cxn>
              </a:cxnLst>
              <a:rect l="0" t="0" r="r" b="b"/>
              <a:pathLst>
                <a:path w="19" h="15">
                  <a:moveTo>
                    <a:pt x="0" y="5"/>
                  </a:moveTo>
                  <a:lnTo>
                    <a:pt x="15" y="0"/>
                  </a:lnTo>
                  <a:lnTo>
                    <a:pt x="19" y="10"/>
                  </a:lnTo>
                  <a:lnTo>
                    <a:pt x="5" y="15"/>
                  </a:lnTo>
                  <a:lnTo>
                    <a:pt x="0" y="5"/>
                  </a:lnTo>
                  <a:close/>
                </a:path>
              </a:pathLst>
            </a:custGeom>
            <a:solidFill>
              <a:schemeClr val="tx1"/>
            </a:solidFill>
            <a:ln w="9525">
              <a:solidFill>
                <a:srgbClr val="FF9933"/>
              </a:solidFill>
              <a:round/>
              <a:headEnd/>
              <a:tailEnd/>
            </a:ln>
          </p:spPr>
          <p:txBody>
            <a:bodyPr/>
            <a:lstStyle/>
            <a:p>
              <a:endParaRPr lang="en-US">
                <a:solidFill>
                  <a:prstClr val="black"/>
                </a:solidFill>
              </a:endParaRPr>
            </a:p>
          </p:txBody>
        </p:sp>
      </p:grpSp>
      <p:sp>
        <p:nvSpPr>
          <p:cNvPr id="2" name="TextBox 1"/>
          <p:cNvSpPr txBox="1"/>
          <p:nvPr/>
        </p:nvSpPr>
        <p:spPr>
          <a:xfrm>
            <a:off x="4755479" y="4605051"/>
            <a:ext cx="4220751" cy="646331"/>
          </a:xfrm>
          <a:prstGeom prst="rect">
            <a:avLst/>
          </a:prstGeom>
          <a:solidFill>
            <a:schemeClr val="accent6">
              <a:lumMod val="20000"/>
              <a:lumOff val="80000"/>
            </a:schemeClr>
          </a:solidFill>
        </p:spPr>
        <p:txBody>
          <a:bodyPr wrap="square" rtlCol="0">
            <a:spAutoFit/>
          </a:bodyPr>
          <a:lstStyle/>
          <a:p>
            <a:r>
              <a:rPr lang="en-US" sz="3600" dirty="0" smtClean="0">
                <a:solidFill>
                  <a:prstClr val="black"/>
                </a:solidFill>
              </a:rPr>
              <a:t>Sargent, JCO 2005</a:t>
            </a:r>
            <a:endParaRPr lang="en-US" sz="3600" dirty="0">
              <a:solidFill>
                <a:prstClr val="black"/>
              </a:solidFill>
            </a:endParaRPr>
          </a:p>
        </p:txBody>
      </p:sp>
    </p:spTree>
    <p:extLst>
      <p:ext uri="{BB962C8B-B14F-4D97-AF65-F5344CB8AC3E}">
        <p14:creationId xmlns:p14="http://schemas.microsoft.com/office/powerpoint/2010/main" val="44903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071CAA-E403-43D7-BAE1-4BF7C8660066}"/>
              </a:ext>
            </a:extLst>
          </p:cNvPr>
          <p:cNvSpPr txBox="1"/>
          <p:nvPr/>
        </p:nvSpPr>
        <p:spPr>
          <a:xfrm>
            <a:off x="571500" y="381008"/>
            <a:ext cx="8001000" cy="646331"/>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What is a Clinical Trial?</a:t>
            </a:r>
            <a:endParaRPr lang="en-US" sz="3600" dirty="0">
              <a:solidFill>
                <a:srgbClr val="2B52BF"/>
              </a:solidFill>
              <a:latin typeface="Franklin Gothic Heavy" panose="020B0903020102020204" pitchFamily="34" charset="0"/>
            </a:endParaRPr>
          </a:p>
        </p:txBody>
      </p:sp>
      <p:cxnSp>
        <p:nvCxnSpPr>
          <p:cNvPr id="4" name="Straight Connector 3">
            <a:extLst>
              <a:ext uri="{FF2B5EF4-FFF2-40B4-BE49-F238E27FC236}">
                <a16:creationId xmlns:a16="http://schemas.microsoft.com/office/drawing/2014/main" xmlns="" id="{D29ECBAE-6800-4DB3-9D51-AB60F2835D2F}"/>
              </a:ext>
            </a:extLst>
          </p:cNvPr>
          <p:cNvCxnSpPr/>
          <p:nvPr/>
        </p:nvCxnSpPr>
        <p:spPr>
          <a:xfrm>
            <a:off x="762000" y="1219200"/>
            <a:ext cx="7620000" cy="0"/>
          </a:xfrm>
          <a:prstGeom prst="line">
            <a:avLst/>
          </a:prstGeom>
          <a:ln w="57150">
            <a:solidFill>
              <a:srgbClr val="2B52B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3489360F-6FF8-4A08-87EE-E87E4E5CC150}"/>
              </a:ext>
            </a:extLst>
          </p:cNvPr>
          <p:cNvSpPr txBox="1"/>
          <p:nvPr/>
        </p:nvSpPr>
        <p:spPr>
          <a:xfrm>
            <a:off x="685800" y="1371604"/>
            <a:ext cx="7772400" cy="2246769"/>
          </a:xfrm>
          <a:prstGeom prst="rect">
            <a:avLst/>
          </a:prstGeom>
          <a:noFill/>
        </p:spPr>
        <p:txBody>
          <a:bodyPr wrap="square" rtlCol="0">
            <a:spAutoFit/>
          </a:bodyPr>
          <a:lstStyle/>
          <a:p>
            <a:r>
              <a:rPr lang="en-US" sz="2800" u="sng" dirty="0">
                <a:solidFill>
                  <a:srgbClr val="FF0000"/>
                </a:solidFill>
                <a:latin typeface="Franklin Gothic Medium Cond" panose="020B0606030402020204" pitchFamily="34" charset="0"/>
              </a:rPr>
              <a:t>NIH </a:t>
            </a:r>
            <a:r>
              <a:rPr lang="en-US" sz="2800" u="sng" dirty="0" smtClean="0">
                <a:solidFill>
                  <a:srgbClr val="FF0000"/>
                </a:solidFill>
                <a:latin typeface="Franklin Gothic Medium Cond" panose="020B0606030402020204" pitchFamily="34" charset="0"/>
              </a:rPr>
              <a:t>Definition:</a:t>
            </a:r>
            <a:r>
              <a:rPr lang="en-US" sz="2800" u="sng" dirty="0">
                <a:solidFill>
                  <a:srgbClr val="FF0000"/>
                </a:solidFill>
                <a:latin typeface="Franklin Gothic Medium Cond" panose="020B0606030402020204" pitchFamily="34" charset="0"/>
              </a:rPr>
              <a:t> </a:t>
            </a:r>
            <a:r>
              <a:rPr lang="en-US" sz="2800" dirty="0" smtClean="0">
                <a:solidFill>
                  <a:prstClr val="black"/>
                </a:solidFill>
                <a:latin typeface="Franklin Gothic Medium Cond" panose="020B0606030402020204" pitchFamily="34" charset="0"/>
              </a:rPr>
              <a:t>A </a:t>
            </a:r>
            <a:r>
              <a:rPr lang="en-US" sz="2800" dirty="0">
                <a:solidFill>
                  <a:prstClr val="black"/>
                </a:solidFill>
                <a:latin typeface="Franklin Gothic Medium Cond" panose="020B0606030402020204" pitchFamily="34" charset="0"/>
              </a:rPr>
              <a:t>research study in which one or more human subjects are prospectively assigned to one or more interventions (which may include placebo or other control) to evaluate the effects of those interventions on health-related biomedical or behavioral outcomes. </a:t>
            </a:r>
          </a:p>
        </p:txBody>
      </p:sp>
      <p:pic>
        <p:nvPicPr>
          <p:cNvPr id="6" name="Picture 5" descr="https://grants.nih.gov/policy/images/ct-requirements1.png"/>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19007"/>
            <a:ext cx="5486400" cy="2934201"/>
          </a:xfrm>
          <a:prstGeom prst="rect">
            <a:avLst/>
          </a:prstGeom>
          <a:noFill/>
          <a:ln>
            <a:noFill/>
          </a:ln>
        </p:spPr>
      </p:pic>
    </p:spTree>
    <p:extLst>
      <p:ext uri="{BB962C8B-B14F-4D97-AF65-F5344CB8AC3E}">
        <p14:creationId xmlns:p14="http://schemas.microsoft.com/office/powerpoint/2010/main" val="25211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BCC73C5-D525-42B7-B962-5C083882AF3E}"/>
              </a:ext>
            </a:extLst>
          </p:cNvPr>
          <p:cNvSpPr txBox="1"/>
          <p:nvPr/>
        </p:nvSpPr>
        <p:spPr>
          <a:xfrm>
            <a:off x="25190" y="152400"/>
            <a:ext cx="9144000" cy="2185214"/>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Let’s Celebrate the 40</a:t>
            </a:r>
            <a:r>
              <a:rPr lang="en-US" sz="3600" baseline="30000" dirty="0" smtClean="0">
                <a:solidFill>
                  <a:srgbClr val="2B52BF"/>
                </a:solidFill>
                <a:latin typeface="Franklin Gothic Heavy" panose="020B0903020102020204" pitchFamily="34" charset="0"/>
              </a:rPr>
              <a:t>th</a:t>
            </a:r>
            <a:r>
              <a:rPr lang="en-US" sz="3600" dirty="0" smtClean="0">
                <a:solidFill>
                  <a:srgbClr val="2B52BF"/>
                </a:solidFill>
                <a:latin typeface="Franklin Gothic Heavy" panose="020B0903020102020204" pitchFamily="34" charset="0"/>
              </a:rPr>
              <a:t> birthday of SCT! Dessert </a:t>
            </a:r>
            <a:r>
              <a:rPr lang="en-US" sz="3600" dirty="0">
                <a:solidFill>
                  <a:srgbClr val="2B52BF"/>
                </a:solidFill>
                <a:latin typeface="Franklin Gothic Heavy" panose="020B0903020102020204" pitchFamily="34" charset="0"/>
              </a:rPr>
              <a:t>Reception with DJ and Dancing</a:t>
            </a:r>
          </a:p>
          <a:p>
            <a:pPr algn="ctr"/>
            <a:r>
              <a:rPr lang="en-US" sz="3200" dirty="0">
                <a:latin typeface="Franklin Gothic Heavy" panose="020B0903020102020204" pitchFamily="34" charset="0"/>
              </a:rPr>
              <a:t>Monday, May 20, 9 pm – Midnight</a:t>
            </a:r>
          </a:p>
          <a:p>
            <a:pPr algn="ctr"/>
            <a:r>
              <a:rPr lang="en-US" sz="3200" dirty="0">
                <a:latin typeface="Franklin Gothic Heavy" panose="020B0903020102020204" pitchFamily="34" charset="0"/>
              </a:rPr>
              <a:t>Armstrong Room, 8</a:t>
            </a:r>
            <a:r>
              <a:rPr lang="en-US" sz="3200" baseline="30000" dirty="0">
                <a:latin typeface="Franklin Gothic Heavy" panose="020B0903020102020204" pitchFamily="34" charset="0"/>
              </a:rPr>
              <a:t>th</a:t>
            </a:r>
            <a:r>
              <a:rPr lang="en-US" sz="3200" dirty="0">
                <a:latin typeface="Franklin Gothic Heavy" panose="020B0903020102020204" pitchFamily="34" charset="0"/>
              </a:rPr>
              <a:t> Floor</a:t>
            </a:r>
          </a:p>
        </p:txBody>
      </p:sp>
      <p:pic>
        <p:nvPicPr>
          <p:cNvPr id="1026" name="Picture 2" descr="Image result for people dancing in the French Quarter of New Orleans">
            <a:extLst>
              <a:ext uri="{FF2B5EF4-FFF2-40B4-BE49-F238E27FC236}">
                <a16:creationId xmlns:a16="http://schemas.microsoft.com/office/drawing/2014/main" xmlns="" id="{52A6342D-45C5-4B79-A16B-7243915C7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7" y="2362200"/>
            <a:ext cx="5686425" cy="390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54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5F07F9C-E0AE-4A4B-AB3A-71F8DAD16271}"/>
              </a:ext>
            </a:extLst>
          </p:cNvPr>
          <p:cNvSpPr txBox="1"/>
          <p:nvPr/>
        </p:nvSpPr>
        <p:spPr>
          <a:xfrm>
            <a:off x="532140" y="2514600"/>
            <a:ext cx="8001000" cy="1754326"/>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SPECIAL Founder’s Session</a:t>
            </a:r>
          </a:p>
          <a:p>
            <a:pPr algn="ctr"/>
            <a:r>
              <a:rPr lang="en-US" sz="3600" dirty="0" smtClean="0">
                <a:solidFill>
                  <a:srgbClr val="2B52BF"/>
                </a:solidFill>
                <a:latin typeface="Franklin Gothic Heavy" panose="020B0903020102020204" pitchFamily="34" charset="0"/>
              </a:rPr>
              <a:t>Tuesday</a:t>
            </a:r>
            <a:r>
              <a:rPr lang="en-US" sz="3600" dirty="0">
                <a:solidFill>
                  <a:srgbClr val="2B52BF"/>
                </a:solidFill>
                <a:latin typeface="Franklin Gothic Heavy" panose="020B0903020102020204" pitchFamily="34" charset="0"/>
              </a:rPr>
              <a:t>, May 21, 5-6:30 </a:t>
            </a:r>
            <a:r>
              <a:rPr lang="en-US" sz="3600" dirty="0" smtClean="0">
                <a:solidFill>
                  <a:srgbClr val="2B52BF"/>
                </a:solidFill>
                <a:latin typeface="Franklin Gothic Heavy" panose="020B0903020102020204" pitchFamily="34" charset="0"/>
              </a:rPr>
              <a:t>pm</a:t>
            </a:r>
          </a:p>
          <a:p>
            <a:pPr algn="ctr"/>
            <a:r>
              <a:rPr lang="en-US" sz="3600" dirty="0" smtClean="0">
                <a:solidFill>
                  <a:srgbClr val="2B52BF"/>
                </a:solidFill>
                <a:latin typeface="Franklin Gothic Heavy" panose="020B0903020102020204" pitchFamily="34" charset="0"/>
              </a:rPr>
              <a:t>Napoleon </a:t>
            </a:r>
            <a:r>
              <a:rPr lang="en-US" sz="3600" dirty="0">
                <a:solidFill>
                  <a:srgbClr val="2B52BF"/>
                </a:solidFill>
                <a:latin typeface="Franklin Gothic Heavy" panose="020B0903020102020204" pitchFamily="34" charset="0"/>
              </a:rPr>
              <a:t>BC, 3</a:t>
            </a:r>
            <a:r>
              <a:rPr lang="en-US" sz="3600" baseline="30000" dirty="0">
                <a:solidFill>
                  <a:srgbClr val="2B52BF"/>
                </a:solidFill>
                <a:latin typeface="Franklin Gothic Heavy" panose="020B0903020102020204" pitchFamily="34" charset="0"/>
              </a:rPr>
              <a:t>rd</a:t>
            </a:r>
            <a:r>
              <a:rPr lang="en-US" sz="3600" dirty="0">
                <a:solidFill>
                  <a:srgbClr val="2B52BF"/>
                </a:solidFill>
                <a:latin typeface="Franklin Gothic Heavy" panose="020B0903020102020204" pitchFamily="34" charset="0"/>
              </a:rPr>
              <a:t> Floor</a:t>
            </a:r>
          </a:p>
        </p:txBody>
      </p:sp>
      <p:sp>
        <p:nvSpPr>
          <p:cNvPr id="3" name="TextBox 2">
            <a:extLst>
              <a:ext uri="{FF2B5EF4-FFF2-40B4-BE49-F238E27FC236}">
                <a16:creationId xmlns:a16="http://schemas.microsoft.com/office/drawing/2014/main" xmlns="" id="{65F07F9C-E0AE-4A4B-AB3A-71F8DAD16271}"/>
              </a:ext>
            </a:extLst>
          </p:cNvPr>
          <p:cNvSpPr txBox="1"/>
          <p:nvPr/>
        </p:nvSpPr>
        <p:spPr>
          <a:xfrm>
            <a:off x="497504" y="685800"/>
            <a:ext cx="8001000" cy="1200329"/>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Round Table Sessions</a:t>
            </a:r>
          </a:p>
          <a:p>
            <a:pPr algn="ctr"/>
            <a:r>
              <a:rPr lang="en-US" sz="3600" dirty="0" smtClean="0">
                <a:solidFill>
                  <a:srgbClr val="2B52BF"/>
                </a:solidFill>
                <a:latin typeface="Franklin Gothic Heavy" panose="020B0903020102020204" pitchFamily="34" charset="0"/>
              </a:rPr>
              <a:t>Monday during Lunch</a:t>
            </a:r>
          </a:p>
        </p:txBody>
      </p:sp>
    </p:spTree>
    <p:extLst>
      <p:ext uri="{BB962C8B-B14F-4D97-AF65-F5344CB8AC3E}">
        <p14:creationId xmlns:p14="http://schemas.microsoft.com/office/powerpoint/2010/main" val="2039091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0197092-3CFA-4C0E-8F48-5592B94DB576}"/>
              </a:ext>
            </a:extLst>
          </p:cNvPr>
          <p:cNvSpPr txBox="1"/>
          <p:nvPr/>
        </p:nvSpPr>
        <p:spPr>
          <a:xfrm>
            <a:off x="571500" y="381000"/>
            <a:ext cx="8001000" cy="646331"/>
          </a:xfrm>
          <a:prstGeom prst="rect">
            <a:avLst/>
          </a:prstGeom>
          <a:noFill/>
        </p:spPr>
        <p:txBody>
          <a:bodyPr wrap="square" rtlCol="0">
            <a:spAutoFit/>
          </a:bodyPr>
          <a:lstStyle/>
          <a:p>
            <a:pPr algn="ctr"/>
            <a:r>
              <a:rPr lang="en-US" sz="3600" dirty="0">
                <a:solidFill>
                  <a:srgbClr val="2B52BF"/>
                </a:solidFill>
                <a:latin typeface="Franklin Gothic Heavy" panose="020B0903020102020204" pitchFamily="34" charset="0"/>
              </a:rPr>
              <a:t>2019 Program Chairs</a:t>
            </a:r>
          </a:p>
        </p:txBody>
      </p:sp>
      <p:pic>
        <p:nvPicPr>
          <p:cNvPr id="3" name="Picture 2">
            <a:extLst>
              <a:ext uri="{FF2B5EF4-FFF2-40B4-BE49-F238E27FC236}">
                <a16:creationId xmlns:a16="http://schemas.microsoft.com/office/drawing/2014/main" xmlns="" id="{5A5697F4-FC70-4813-A63C-497AF489D6AC}"/>
              </a:ext>
            </a:extLst>
          </p:cNvPr>
          <p:cNvPicPr>
            <a:picLocks noChangeAspect="1"/>
          </p:cNvPicPr>
          <p:nvPr/>
        </p:nvPicPr>
        <p:blipFill rotWithShape="1">
          <a:blip r:embed="rId2"/>
          <a:srcRect l="10834" t="21852" r="55833" b="38148"/>
          <a:stretch/>
        </p:blipFill>
        <p:spPr>
          <a:xfrm>
            <a:off x="2971800" y="1219200"/>
            <a:ext cx="2971800" cy="2057400"/>
          </a:xfrm>
          <a:prstGeom prst="rect">
            <a:avLst/>
          </a:prstGeom>
        </p:spPr>
      </p:pic>
      <p:sp>
        <p:nvSpPr>
          <p:cNvPr id="4" name="TextBox 3">
            <a:extLst>
              <a:ext uri="{FF2B5EF4-FFF2-40B4-BE49-F238E27FC236}">
                <a16:creationId xmlns:a16="http://schemas.microsoft.com/office/drawing/2014/main" xmlns="" id="{E34DE7A4-BF74-4C28-9DC6-2A99F1977C23}"/>
              </a:ext>
            </a:extLst>
          </p:cNvPr>
          <p:cNvSpPr txBox="1"/>
          <p:nvPr/>
        </p:nvSpPr>
        <p:spPr>
          <a:xfrm>
            <a:off x="585107" y="3429000"/>
            <a:ext cx="8001000" cy="646331"/>
          </a:xfrm>
          <a:prstGeom prst="rect">
            <a:avLst/>
          </a:prstGeom>
          <a:noFill/>
        </p:spPr>
        <p:txBody>
          <a:bodyPr wrap="square" rtlCol="0">
            <a:spAutoFit/>
          </a:bodyPr>
          <a:lstStyle/>
          <a:p>
            <a:pPr algn="ctr"/>
            <a:r>
              <a:rPr lang="en-US" sz="3600" dirty="0">
                <a:solidFill>
                  <a:srgbClr val="2B52BF"/>
                </a:solidFill>
                <a:latin typeface="Franklin Gothic Heavy" panose="020B0903020102020204" pitchFamily="34" charset="0"/>
              </a:rPr>
              <a:t>2019 Education Committee Chairs</a:t>
            </a:r>
          </a:p>
        </p:txBody>
      </p:sp>
      <p:pic>
        <p:nvPicPr>
          <p:cNvPr id="5" name="Picture 4">
            <a:extLst>
              <a:ext uri="{FF2B5EF4-FFF2-40B4-BE49-F238E27FC236}">
                <a16:creationId xmlns:a16="http://schemas.microsoft.com/office/drawing/2014/main" xmlns="" id="{89F77926-1B1D-4106-ACA4-1785D07D8753}"/>
              </a:ext>
            </a:extLst>
          </p:cNvPr>
          <p:cNvPicPr>
            <a:picLocks noChangeAspect="1"/>
          </p:cNvPicPr>
          <p:nvPr/>
        </p:nvPicPr>
        <p:blipFill rotWithShape="1">
          <a:blip r:embed="rId3"/>
          <a:srcRect l="11667" t="26296" r="54167" b="33704"/>
          <a:stretch/>
        </p:blipFill>
        <p:spPr>
          <a:xfrm>
            <a:off x="2971800" y="4078070"/>
            <a:ext cx="3124200" cy="2057400"/>
          </a:xfrm>
          <a:prstGeom prst="rect">
            <a:avLst/>
          </a:prstGeom>
        </p:spPr>
      </p:pic>
    </p:spTree>
    <p:extLst>
      <p:ext uri="{BB962C8B-B14F-4D97-AF65-F5344CB8AC3E}">
        <p14:creationId xmlns:p14="http://schemas.microsoft.com/office/powerpoint/2010/main" val="795818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1A49374-3DAE-4696-8D0E-1C981B59B5FB}"/>
              </a:ext>
            </a:extLst>
          </p:cNvPr>
          <p:cNvSpPr txBox="1"/>
          <p:nvPr/>
        </p:nvSpPr>
        <p:spPr>
          <a:xfrm>
            <a:off x="0" y="171271"/>
            <a:ext cx="9144000" cy="1200329"/>
          </a:xfrm>
          <a:prstGeom prst="rect">
            <a:avLst/>
          </a:prstGeom>
          <a:noFill/>
        </p:spPr>
        <p:txBody>
          <a:bodyPr wrap="square" rtlCol="0">
            <a:spAutoFit/>
          </a:bodyPr>
          <a:lstStyle/>
          <a:p>
            <a:pPr algn="ctr"/>
            <a:r>
              <a:rPr lang="en-US" sz="3600" dirty="0">
                <a:solidFill>
                  <a:srgbClr val="2B52BF"/>
                </a:solidFill>
                <a:latin typeface="Franklin Gothic Heavy" panose="020B0903020102020204" pitchFamily="34" charset="0"/>
              </a:rPr>
              <a:t>Conference Registration </a:t>
            </a:r>
            <a:r>
              <a:rPr lang="en-US" sz="3600" dirty="0" smtClean="0">
                <a:solidFill>
                  <a:srgbClr val="2B52BF"/>
                </a:solidFill>
                <a:latin typeface="Franklin Gothic Heavy" panose="020B0903020102020204" pitchFamily="34" charset="0"/>
              </a:rPr>
              <a:t>Totals</a:t>
            </a:r>
          </a:p>
          <a:p>
            <a:pPr algn="ctr"/>
            <a:r>
              <a:rPr lang="en-US" sz="3600" dirty="0" smtClean="0">
                <a:solidFill>
                  <a:srgbClr val="2B52BF"/>
                </a:solidFill>
                <a:latin typeface="Franklin Gothic Heavy" panose="020B0903020102020204" pitchFamily="34" charset="0"/>
              </a:rPr>
              <a:t>May 17, 2019 </a:t>
            </a:r>
            <a:endParaRPr lang="en-US" sz="3600" dirty="0">
              <a:solidFill>
                <a:srgbClr val="2B52BF"/>
              </a:solidFill>
              <a:latin typeface="Franklin Gothic Heavy" panose="020B0903020102020204" pitchFamily="34" charset="0"/>
            </a:endParaRPr>
          </a:p>
        </p:txBody>
      </p:sp>
      <p:cxnSp>
        <p:nvCxnSpPr>
          <p:cNvPr id="3" name="Straight Connector 2">
            <a:extLst>
              <a:ext uri="{FF2B5EF4-FFF2-40B4-BE49-F238E27FC236}">
                <a16:creationId xmlns="" xmlns:a16="http://schemas.microsoft.com/office/drawing/2014/main" id="{42D90132-D0C4-4A2B-BD01-3EBD6BC499D5}"/>
              </a:ext>
            </a:extLst>
          </p:cNvPr>
          <p:cNvCxnSpPr/>
          <p:nvPr/>
        </p:nvCxnSpPr>
        <p:spPr>
          <a:xfrm>
            <a:off x="800100" y="1371600"/>
            <a:ext cx="7620000" cy="0"/>
          </a:xfrm>
          <a:prstGeom prst="line">
            <a:avLst/>
          </a:prstGeom>
          <a:ln w="57150">
            <a:solidFill>
              <a:srgbClr val="2B52B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ADC91EBD-6833-44E6-B5EA-4504D4900198}"/>
              </a:ext>
            </a:extLst>
          </p:cNvPr>
          <p:cNvSpPr txBox="1"/>
          <p:nvPr/>
        </p:nvSpPr>
        <p:spPr>
          <a:xfrm>
            <a:off x="581891" y="1828800"/>
            <a:ext cx="8153400" cy="5632311"/>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prstClr val="black"/>
                </a:solidFill>
                <a:latin typeface="Franklin Gothic Demi Cond" panose="020B0706030402020204" pitchFamily="34" charset="0"/>
              </a:rPr>
              <a:t>T</a:t>
            </a:r>
            <a:r>
              <a:rPr lang="en-US" sz="3600" dirty="0" smtClean="0">
                <a:solidFill>
                  <a:prstClr val="black"/>
                </a:solidFill>
                <a:latin typeface="Franklin Gothic Demi Cond" panose="020B0706030402020204" pitchFamily="34" charset="0"/>
              </a:rPr>
              <a:t>otal </a:t>
            </a:r>
            <a:r>
              <a:rPr lang="en-US" sz="3600" dirty="0">
                <a:solidFill>
                  <a:prstClr val="black"/>
                </a:solidFill>
                <a:latin typeface="Franklin Gothic Demi Cond" panose="020B0706030402020204" pitchFamily="34" charset="0"/>
              </a:rPr>
              <a:t>number of registered attendees:  582.</a:t>
            </a:r>
          </a:p>
          <a:p>
            <a:pPr marL="457200" indent="-457200">
              <a:buFont typeface="Arial" panose="020B0604020202020204" pitchFamily="34" charset="0"/>
              <a:buChar char="•"/>
            </a:pPr>
            <a:endParaRPr lang="en-US" sz="3600" dirty="0">
              <a:solidFill>
                <a:prstClr val="black"/>
              </a:solidFill>
              <a:latin typeface="Franklin Gothic Demi Cond" panose="020B0706030402020204" pitchFamily="34" charset="0"/>
            </a:endParaRPr>
          </a:p>
          <a:p>
            <a:pPr marL="457200" indent="-457200">
              <a:buFont typeface="Arial" panose="020B0604020202020204" pitchFamily="34" charset="0"/>
              <a:buChar char="•"/>
            </a:pPr>
            <a:r>
              <a:rPr lang="en-US" sz="3600" dirty="0">
                <a:solidFill>
                  <a:prstClr val="black"/>
                </a:solidFill>
                <a:latin typeface="Franklin Gothic Demi Cond" panose="020B0706030402020204" pitchFamily="34" charset="0"/>
              </a:rPr>
              <a:t>P</a:t>
            </a:r>
            <a:r>
              <a:rPr lang="en-US" sz="3600" dirty="0" smtClean="0">
                <a:solidFill>
                  <a:prstClr val="black"/>
                </a:solidFill>
                <a:latin typeface="Franklin Gothic Demi Cond" panose="020B0706030402020204" pitchFamily="34" charset="0"/>
              </a:rPr>
              <a:t>re-conference workshop registration:  </a:t>
            </a:r>
            <a:r>
              <a:rPr lang="en-US" sz="3600" dirty="0">
                <a:solidFill>
                  <a:prstClr val="black"/>
                </a:solidFill>
                <a:latin typeface="Franklin Gothic Demi Cond" panose="020B0706030402020204" pitchFamily="34" charset="0"/>
              </a:rPr>
              <a:t>153.</a:t>
            </a:r>
          </a:p>
          <a:p>
            <a:pPr marL="457200" indent="-457200">
              <a:buFont typeface="Arial" panose="020B0604020202020204" pitchFamily="34" charset="0"/>
              <a:buChar char="•"/>
            </a:pPr>
            <a:endParaRPr lang="en-US" sz="3600" dirty="0">
              <a:solidFill>
                <a:prstClr val="black"/>
              </a:solidFill>
              <a:latin typeface="Franklin Gothic Demi Cond" panose="020B0706030402020204" pitchFamily="34" charset="0"/>
            </a:endParaRPr>
          </a:p>
          <a:p>
            <a:pPr marL="457200" indent="-457200">
              <a:buFont typeface="Arial" panose="020B0604020202020204" pitchFamily="34" charset="0"/>
              <a:buChar char="•"/>
            </a:pPr>
            <a:r>
              <a:rPr lang="en-US" sz="3600" dirty="0">
                <a:solidFill>
                  <a:prstClr val="black"/>
                </a:solidFill>
                <a:latin typeface="Franklin Gothic Demi Cond" panose="020B0706030402020204" pitchFamily="34" charset="0"/>
              </a:rPr>
              <a:t>I</a:t>
            </a:r>
            <a:r>
              <a:rPr lang="en-US" sz="3600" dirty="0" smtClean="0">
                <a:solidFill>
                  <a:prstClr val="black"/>
                </a:solidFill>
                <a:latin typeface="Franklin Gothic Demi Cond" panose="020B0706030402020204" pitchFamily="34" charset="0"/>
              </a:rPr>
              <a:t>n-conference tutorials registration:  </a:t>
            </a:r>
            <a:r>
              <a:rPr lang="en-US" sz="3600" dirty="0">
                <a:solidFill>
                  <a:prstClr val="black"/>
                </a:solidFill>
                <a:latin typeface="Franklin Gothic Demi Cond" panose="020B0706030402020204" pitchFamily="34" charset="0"/>
              </a:rPr>
              <a:t>82.</a:t>
            </a:r>
          </a:p>
          <a:p>
            <a:pPr marL="457200" indent="-457200">
              <a:buFont typeface="Arial" panose="020B0604020202020204" pitchFamily="34" charset="0"/>
              <a:buChar char="•"/>
            </a:pPr>
            <a:endParaRPr lang="en-US" sz="3600" dirty="0">
              <a:solidFill>
                <a:prstClr val="black"/>
              </a:solidFill>
              <a:latin typeface="Franklin Gothic Demi Cond" panose="020B0706030402020204" pitchFamily="34" charset="0"/>
            </a:endParaRPr>
          </a:p>
          <a:p>
            <a:pPr marL="457200" indent="-457200">
              <a:buFont typeface="Arial" panose="020B0604020202020204" pitchFamily="34" charset="0"/>
              <a:buChar char="•"/>
            </a:pPr>
            <a:r>
              <a:rPr lang="en-US" sz="3600" dirty="0">
                <a:solidFill>
                  <a:prstClr val="black"/>
                </a:solidFill>
                <a:latin typeface="Franklin Gothic Demi Cond" panose="020B0706030402020204" pitchFamily="34" charset="0"/>
              </a:rPr>
              <a:t>Largest meeting ever!!! </a:t>
            </a:r>
          </a:p>
          <a:p>
            <a:pPr marL="457200" indent="-457200">
              <a:buFont typeface="Arial" panose="020B0604020202020204" pitchFamily="34" charset="0"/>
              <a:buChar char="•"/>
            </a:pPr>
            <a:endParaRPr lang="en-US" sz="3600" dirty="0">
              <a:solidFill>
                <a:prstClr val="black"/>
              </a:solidFill>
              <a:latin typeface="Franklin Gothic Demi Cond" panose="020B0706030402020204" pitchFamily="34" charset="0"/>
            </a:endParaRPr>
          </a:p>
          <a:p>
            <a:endParaRPr lang="en-US" sz="3600" dirty="0">
              <a:solidFill>
                <a:prstClr val="black"/>
              </a:solidFill>
              <a:latin typeface="Franklin Gothic Demi Cond" panose="020B0706030402020204" pitchFamily="34" charset="0"/>
            </a:endParaRPr>
          </a:p>
        </p:txBody>
      </p:sp>
    </p:spTree>
    <p:extLst>
      <p:ext uri="{BB962C8B-B14F-4D97-AF65-F5344CB8AC3E}">
        <p14:creationId xmlns:p14="http://schemas.microsoft.com/office/powerpoint/2010/main" val="316609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071CAA-E403-43D7-BAE1-4BF7C8660066}"/>
              </a:ext>
            </a:extLst>
          </p:cNvPr>
          <p:cNvSpPr txBox="1"/>
          <p:nvPr/>
        </p:nvSpPr>
        <p:spPr>
          <a:xfrm>
            <a:off x="571500" y="381008"/>
            <a:ext cx="8001000" cy="646331"/>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What is a Clinical Trial?</a:t>
            </a:r>
            <a:endParaRPr lang="en-US" sz="3600" dirty="0">
              <a:solidFill>
                <a:srgbClr val="2B52BF"/>
              </a:solidFill>
              <a:latin typeface="Franklin Gothic Heavy" panose="020B0903020102020204" pitchFamily="34" charset="0"/>
            </a:endParaRPr>
          </a:p>
        </p:txBody>
      </p:sp>
      <p:cxnSp>
        <p:nvCxnSpPr>
          <p:cNvPr id="4" name="Straight Connector 3">
            <a:extLst>
              <a:ext uri="{FF2B5EF4-FFF2-40B4-BE49-F238E27FC236}">
                <a16:creationId xmlns:a16="http://schemas.microsoft.com/office/drawing/2014/main" xmlns="" id="{D29ECBAE-6800-4DB3-9D51-AB60F2835D2F}"/>
              </a:ext>
            </a:extLst>
          </p:cNvPr>
          <p:cNvCxnSpPr/>
          <p:nvPr/>
        </p:nvCxnSpPr>
        <p:spPr>
          <a:xfrm>
            <a:off x="762000" y="1219200"/>
            <a:ext cx="7620000" cy="0"/>
          </a:xfrm>
          <a:prstGeom prst="line">
            <a:avLst/>
          </a:prstGeom>
          <a:ln w="57150">
            <a:solidFill>
              <a:srgbClr val="2B52B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3489360F-6FF8-4A08-87EE-E87E4E5CC150}"/>
              </a:ext>
            </a:extLst>
          </p:cNvPr>
          <p:cNvSpPr txBox="1"/>
          <p:nvPr/>
        </p:nvSpPr>
        <p:spPr>
          <a:xfrm>
            <a:off x="685800" y="1371604"/>
            <a:ext cx="7772400" cy="4832092"/>
          </a:xfrm>
          <a:prstGeom prst="rect">
            <a:avLst/>
          </a:prstGeom>
          <a:noFill/>
        </p:spPr>
        <p:txBody>
          <a:bodyPr wrap="square" rtlCol="0">
            <a:spAutoFit/>
          </a:bodyPr>
          <a:lstStyle/>
          <a:p>
            <a:r>
              <a:rPr lang="en-US" sz="2800" u="sng" dirty="0" smtClean="0">
                <a:solidFill>
                  <a:srgbClr val="FF0000"/>
                </a:solidFill>
                <a:latin typeface="Franklin Gothic Medium Cond" panose="020B0606030402020204" pitchFamily="34" charset="0"/>
              </a:rPr>
              <a:t>Wikipedia Definition:</a:t>
            </a:r>
            <a:r>
              <a:rPr lang="en-US" sz="2800" u="sng" dirty="0">
                <a:solidFill>
                  <a:srgbClr val="FF0000"/>
                </a:solidFill>
                <a:latin typeface="Franklin Gothic Medium Cond" panose="020B0606030402020204" pitchFamily="34" charset="0"/>
              </a:rPr>
              <a:t> </a:t>
            </a:r>
            <a:r>
              <a:rPr lang="en-US" sz="2800" dirty="0">
                <a:solidFill>
                  <a:prstClr val="black"/>
                </a:solidFill>
                <a:latin typeface="Franklin Gothic Medium Cond" panose="020B0606030402020204" pitchFamily="34" charset="0"/>
              </a:rPr>
              <a:t>Clinical trials are experiments or observations done in clinical research. Such prospective biomedical or behavioral research studies on human participants are designed to answer specific questions </a:t>
            </a:r>
            <a:r>
              <a:rPr lang="en-US" sz="2800" dirty="0" smtClean="0">
                <a:solidFill>
                  <a:prstClr val="black"/>
                </a:solidFill>
                <a:latin typeface="Franklin Gothic Medium Cond" panose="020B0606030402020204" pitchFamily="34" charset="0"/>
              </a:rPr>
              <a:t>about: </a:t>
            </a:r>
          </a:p>
          <a:p>
            <a:pPr marL="914400" lvl="1" indent="-457200">
              <a:buFont typeface="Arial" panose="020B0604020202020204" pitchFamily="34" charset="0"/>
              <a:buChar char="•"/>
            </a:pPr>
            <a:r>
              <a:rPr lang="en-US" sz="2800" dirty="0">
                <a:solidFill>
                  <a:prstClr val="black"/>
                </a:solidFill>
                <a:latin typeface="Franklin Gothic Medium Cond" panose="020B0606030402020204" pitchFamily="34" charset="0"/>
              </a:rPr>
              <a:t>B</a:t>
            </a:r>
            <a:r>
              <a:rPr lang="en-US" sz="2800" dirty="0" smtClean="0">
                <a:solidFill>
                  <a:prstClr val="black"/>
                </a:solidFill>
                <a:latin typeface="Franklin Gothic Medium Cond" panose="020B0606030402020204" pitchFamily="34" charset="0"/>
              </a:rPr>
              <a:t>iomedical </a:t>
            </a:r>
            <a:r>
              <a:rPr lang="en-US" sz="2800" dirty="0">
                <a:solidFill>
                  <a:prstClr val="black"/>
                </a:solidFill>
                <a:latin typeface="Franklin Gothic Medium Cond" panose="020B0606030402020204" pitchFamily="34" charset="0"/>
              </a:rPr>
              <a:t>or </a:t>
            </a:r>
            <a:r>
              <a:rPr lang="en-US" sz="2800" dirty="0" smtClean="0">
                <a:solidFill>
                  <a:prstClr val="black"/>
                </a:solidFill>
                <a:latin typeface="Franklin Gothic Medium Cond" panose="020B0606030402020204" pitchFamily="34" charset="0"/>
              </a:rPr>
              <a:t>Behavioral interventions</a:t>
            </a:r>
            <a:endParaRPr lang="en-US" sz="2800" dirty="0">
              <a:solidFill>
                <a:prstClr val="black"/>
              </a:solidFill>
              <a:latin typeface="Franklin Gothic Medium Cond" panose="020B0606030402020204" pitchFamily="34" charset="0"/>
            </a:endParaRPr>
          </a:p>
          <a:p>
            <a:pPr marL="1371600" lvl="2" indent="-457200">
              <a:buFont typeface="Arial" panose="020B0604020202020204" pitchFamily="34" charset="0"/>
              <a:buChar char="•"/>
            </a:pPr>
            <a:r>
              <a:rPr lang="en-US" sz="2800" dirty="0">
                <a:solidFill>
                  <a:prstClr val="black"/>
                </a:solidFill>
                <a:latin typeface="Franklin Gothic Medium Cond" panose="020B0606030402020204" pitchFamily="34" charset="0"/>
              </a:rPr>
              <a:t>N</a:t>
            </a:r>
            <a:r>
              <a:rPr lang="en-US" sz="2800" dirty="0" smtClean="0">
                <a:solidFill>
                  <a:prstClr val="black"/>
                </a:solidFill>
                <a:latin typeface="Franklin Gothic Medium Cond" panose="020B0606030402020204" pitchFamily="34" charset="0"/>
              </a:rPr>
              <a:t>ew treatments</a:t>
            </a:r>
          </a:p>
          <a:p>
            <a:pPr marL="1828800" lvl="3" indent="-457200">
              <a:buFont typeface="Arial" panose="020B0604020202020204" pitchFamily="34" charset="0"/>
              <a:buChar char="•"/>
            </a:pPr>
            <a:r>
              <a:rPr lang="en-US" sz="2800" dirty="0" smtClean="0">
                <a:solidFill>
                  <a:prstClr val="black"/>
                </a:solidFill>
                <a:latin typeface="Franklin Gothic Medium Cond" panose="020B0606030402020204" pitchFamily="34" charset="0"/>
              </a:rPr>
              <a:t>novel </a:t>
            </a:r>
            <a:r>
              <a:rPr lang="en-US" sz="2800" dirty="0">
                <a:solidFill>
                  <a:prstClr val="black"/>
                </a:solidFill>
                <a:latin typeface="Franklin Gothic Medium Cond" panose="020B0606030402020204" pitchFamily="34" charset="0"/>
              </a:rPr>
              <a:t>vaccines, drugs, dietary choices, </a:t>
            </a:r>
            <a:r>
              <a:rPr lang="en-US" sz="2800" dirty="0" smtClean="0">
                <a:solidFill>
                  <a:prstClr val="black"/>
                </a:solidFill>
                <a:latin typeface="Franklin Gothic Medium Cond" panose="020B0606030402020204" pitchFamily="34" charset="0"/>
              </a:rPr>
              <a:t>dietary </a:t>
            </a:r>
            <a:r>
              <a:rPr lang="en-US" sz="2800" dirty="0">
                <a:solidFill>
                  <a:prstClr val="black"/>
                </a:solidFill>
                <a:latin typeface="Franklin Gothic Medium Cond" panose="020B0606030402020204" pitchFamily="34" charset="0"/>
              </a:rPr>
              <a:t>supplements, and medical </a:t>
            </a:r>
            <a:r>
              <a:rPr lang="en-US" sz="2800" dirty="0" smtClean="0">
                <a:solidFill>
                  <a:prstClr val="black"/>
                </a:solidFill>
                <a:latin typeface="Franklin Gothic Medium Cond" panose="020B0606030402020204" pitchFamily="34" charset="0"/>
              </a:rPr>
              <a:t>devices </a:t>
            </a:r>
            <a:endParaRPr lang="en-US" sz="2800" dirty="0">
              <a:solidFill>
                <a:prstClr val="black"/>
              </a:solidFill>
              <a:latin typeface="Franklin Gothic Medium Cond" panose="020B0606030402020204" pitchFamily="34" charset="0"/>
            </a:endParaRPr>
          </a:p>
          <a:p>
            <a:pPr marL="1371600" lvl="2" indent="-457200">
              <a:buFont typeface="Arial" panose="020B0604020202020204" pitchFamily="34" charset="0"/>
              <a:buChar char="•"/>
            </a:pPr>
            <a:r>
              <a:rPr lang="en-US" sz="2800" dirty="0">
                <a:solidFill>
                  <a:prstClr val="black"/>
                </a:solidFill>
                <a:latin typeface="Franklin Gothic Medium Cond" panose="020B0606030402020204" pitchFamily="34" charset="0"/>
              </a:rPr>
              <a:t>K</a:t>
            </a:r>
            <a:r>
              <a:rPr lang="en-US" sz="2800" dirty="0" smtClean="0">
                <a:solidFill>
                  <a:prstClr val="black"/>
                </a:solidFill>
                <a:latin typeface="Franklin Gothic Medium Cond" panose="020B0606030402020204" pitchFamily="34" charset="0"/>
              </a:rPr>
              <a:t>nown </a:t>
            </a:r>
            <a:r>
              <a:rPr lang="en-US" sz="2800" dirty="0">
                <a:solidFill>
                  <a:prstClr val="black"/>
                </a:solidFill>
                <a:latin typeface="Franklin Gothic Medium Cond" panose="020B0606030402020204" pitchFamily="34" charset="0"/>
              </a:rPr>
              <a:t>interventions that warrant further study and comparison. </a:t>
            </a:r>
          </a:p>
        </p:txBody>
      </p:sp>
    </p:spTree>
    <p:extLst>
      <p:ext uri="{BB962C8B-B14F-4D97-AF65-F5344CB8AC3E}">
        <p14:creationId xmlns:p14="http://schemas.microsoft.com/office/powerpoint/2010/main" val="415146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071CAA-E403-43D7-BAE1-4BF7C8660066}"/>
              </a:ext>
            </a:extLst>
          </p:cNvPr>
          <p:cNvSpPr txBox="1"/>
          <p:nvPr/>
        </p:nvSpPr>
        <p:spPr>
          <a:xfrm>
            <a:off x="571500" y="381008"/>
            <a:ext cx="8343900" cy="646331"/>
          </a:xfrm>
          <a:prstGeom prst="rect">
            <a:avLst/>
          </a:prstGeom>
          <a:noFill/>
        </p:spPr>
        <p:txBody>
          <a:bodyPr wrap="square" rtlCol="0">
            <a:spAutoFit/>
          </a:bodyPr>
          <a:lstStyle/>
          <a:p>
            <a:pPr algn="ctr"/>
            <a:r>
              <a:rPr lang="en-US" sz="3600" dirty="0">
                <a:solidFill>
                  <a:srgbClr val="2B52BF"/>
                </a:solidFill>
                <a:latin typeface="Franklin Gothic Heavy" panose="020B0903020102020204" pitchFamily="34" charset="0"/>
              </a:rPr>
              <a:t>Who </a:t>
            </a:r>
            <a:r>
              <a:rPr lang="en-US" sz="3600" dirty="0" smtClean="0">
                <a:solidFill>
                  <a:srgbClr val="2B52BF"/>
                </a:solidFill>
                <a:latin typeface="Franklin Gothic Heavy" panose="020B0903020102020204" pitchFamily="34" charset="0"/>
              </a:rPr>
              <a:t>Are </a:t>
            </a:r>
            <a:r>
              <a:rPr lang="en-US" sz="3600" dirty="0">
                <a:solidFill>
                  <a:srgbClr val="2B52BF"/>
                </a:solidFill>
                <a:latin typeface="Franklin Gothic Heavy" panose="020B0903020102020204" pitchFamily="34" charset="0"/>
              </a:rPr>
              <a:t>W</a:t>
            </a:r>
            <a:r>
              <a:rPr lang="en-US" sz="3600" dirty="0" smtClean="0">
                <a:solidFill>
                  <a:srgbClr val="2B52BF"/>
                </a:solidFill>
                <a:latin typeface="Franklin Gothic Heavy" panose="020B0903020102020204" pitchFamily="34" charset="0"/>
              </a:rPr>
              <a:t>e?</a:t>
            </a:r>
            <a:endParaRPr lang="en-US" sz="3600" dirty="0">
              <a:solidFill>
                <a:srgbClr val="2B52BF"/>
              </a:solidFill>
              <a:latin typeface="Franklin Gothic Heavy" panose="020B0903020102020204" pitchFamily="34" charset="0"/>
            </a:endParaRPr>
          </a:p>
        </p:txBody>
      </p:sp>
      <p:cxnSp>
        <p:nvCxnSpPr>
          <p:cNvPr id="4" name="Straight Connector 3">
            <a:extLst>
              <a:ext uri="{FF2B5EF4-FFF2-40B4-BE49-F238E27FC236}">
                <a16:creationId xmlns:a16="http://schemas.microsoft.com/office/drawing/2014/main" xmlns="" id="{D29ECBAE-6800-4DB3-9D51-AB60F2835D2F}"/>
              </a:ext>
            </a:extLst>
          </p:cNvPr>
          <p:cNvCxnSpPr/>
          <p:nvPr/>
        </p:nvCxnSpPr>
        <p:spPr>
          <a:xfrm>
            <a:off x="762000" y="1143000"/>
            <a:ext cx="7620000" cy="0"/>
          </a:xfrm>
          <a:prstGeom prst="line">
            <a:avLst/>
          </a:prstGeom>
          <a:ln w="57150">
            <a:solidFill>
              <a:srgbClr val="2B52B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3489360F-6FF8-4A08-87EE-E87E4E5CC150}"/>
              </a:ext>
            </a:extLst>
          </p:cNvPr>
          <p:cNvSpPr txBox="1"/>
          <p:nvPr/>
        </p:nvSpPr>
        <p:spPr>
          <a:xfrm>
            <a:off x="685800" y="1600200"/>
            <a:ext cx="77724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prstClr val="black"/>
                </a:solidFill>
                <a:latin typeface="Franklin Gothic Medium Cond" panose="020B0606030402020204" pitchFamily="34" charset="0"/>
              </a:rPr>
              <a:t>A unique </a:t>
            </a:r>
            <a:r>
              <a:rPr lang="en-US" sz="2800" dirty="0">
                <a:solidFill>
                  <a:prstClr val="black"/>
                </a:solidFill>
                <a:latin typeface="Franklin Gothic Medium Cond" panose="020B0606030402020204" pitchFamily="34" charset="0"/>
              </a:rPr>
              <a:t>multidisciplinary society with membership spanning multiple disciplines that are all critical to the field of clinical </a:t>
            </a:r>
            <a:r>
              <a:rPr lang="en-US" sz="2800" dirty="0" smtClean="0">
                <a:solidFill>
                  <a:prstClr val="black"/>
                </a:solidFill>
                <a:latin typeface="Franklin Gothic Medium Cond" panose="020B0606030402020204" pitchFamily="34" charset="0"/>
              </a:rPr>
              <a:t>trials, including: </a:t>
            </a:r>
          </a:p>
          <a:p>
            <a:pPr marL="914400" lvl="1" indent="-457200">
              <a:buFont typeface="Arial" panose="020B0604020202020204" pitchFamily="34" charset="0"/>
              <a:buChar char="•"/>
            </a:pPr>
            <a:r>
              <a:rPr lang="en-US" sz="2800" dirty="0">
                <a:solidFill>
                  <a:prstClr val="black"/>
                </a:solidFill>
                <a:latin typeface="Franklin Gothic Medium Cond" panose="020B0606030402020204" pitchFamily="34" charset="0"/>
              </a:rPr>
              <a:t>B</a:t>
            </a:r>
            <a:r>
              <a:rPr lang="en-US" sz="2800" dirty="0" smtClean="0">
                <a:solidFill>
                  <a:prstClr val="black"/>
                </a:solidFill>
                <a:latin typeface="Franklin Gothic Medium Cond" panose="020B0606030402020204" pitchFamily="34" charset="0"/>
              </a:rPr>
              <a:t>iostatistics</a:t>
            </a:r>
            <a:r>
              <a:rPr lang="en-US" sz="2800" dirty="0">
                <a:solidFill>
                  <a:prstClr val="black"/>
                </a:solidFill>
                <a:latin typeface="Franklin Gothic Medium Cond" panose="020B0606030402020204" pitchFamily="34" charset="0"/>
              </a:rPr>
              <a:t>, </a:t>
            </a:r>
            <a:r>
              <a:rPr lang="en-US" sz="2800" dirty="0" smtClean="0">
                <a:solidFill>
                  <a:prstClr val="black"/>
                </a:solidFill>
                <a:latin typeface="Franklin Gothic Medium Cond" panose="020B0606030402020204" pitchFamily="34" charset="0"/>
              </a:rPr>
              <a:t>Clinical, </a:t>
            </a:r>
            <a:r>
              <a:rPr lang="en-US" sz="2800" dirty="0">
                <a:solidFill>
                  <a:prstClr val="black"/>
                </a:solidFill>
                <a:latin typeface="Franklin Gothic Medium Cond" panose="020B0606030402020204" pitchFamily="34" charset="0"/>
              </a:rPr>
              <a:t>IT and </a:t>
            </a:r>
            <a:r>
              <a:rPr lang="en-US" sz="2800" dirty="0" smtClean="0">
                <a:solidFill>
                  <a:prstClr val="black"/>
                </a:solidFill>
                <a:latin typeface="Franklin Gothic Medium Cond" panose="020B0606030402020204" pitchFamily="34" charset="0"/>
              </a:rPr>
              <a:t>Systems</a:t>
            </a:r>
            <a:r>
              <a:rPr lang="en-US" sz="2800" dirty="0">
                <a:solidFill>
                  <a:prstClr val="black"/>
                </a:solidFill>
                <a:latin typeface="Franklin Gothic Medium Cond" panose="020B0606030402020204" pitchFamily="34" charset="0"/>
              </a:rPr>
              <a:t>, </a:t>
            </a:r>
            <a:r>
              <a:rPr lang="en-US" sz="2800" dirty="0" smtClean="0">
                <a:solidFill>
                  <a:prstClr val="black"/>
                </a:solidFill>
                <a:latin typeface="Franklin Gothic Medium Cond" panose="020B0606030402020204" pitchFamily="34" charset="0"/>
              </a:rPr>
              <a:t>Data </a:t>
            </a:r>
            <a:r>
              <a:rPr lang="en-US" sz="2800" dirty="0">
                <a:solidFill>
                  <a:prstClr val="black"/>
                </a:solidFill>
                <a:latin typeface="Franklin Gothic Medium Cond" panose="020B0606030402020204" pitchFamily="34" charset="0"/>
              </a:rPr>
              <a:t>management, </a:t>
            </a:r>
            <a:r>
              <a:rPr lang="en-US" sz="2800" dirty="0" smtClean="0">
                <a:solidFill>
                  <a:prstClr val="black"/>
                </a:solidFill>
                <a:latin typeface="Franklin Gothic Medium Cond" panose="020B0606030402020204" pitchFamily="34" charset="0"/>
              </a:rPr>
              <a:t>Regulatory </a:t>
            </a:r>
            <a:r>
              <a:rPr lang="en-US" sz="2800" dirty="0">
                <a:solidFill>
                  <a:prstClr val="black"/>
                </a:solidFill>
                <a:latin typeface="Franklin Gothic Medium Cond" panose="020B0606030402020204" pitchFamily="34" charset="0"/>
              </a:rPr>
              <a:t>bodies, </a:t>
            </a:r>
            <a:r>
              <a:rPr lang="en-US" sz="2800" dirty="0" smtClean="0">
                <a:solidFill>
                  <a:prstClr val="black"/>
                </a:solidFill>
                <a:latin typeface="Franklin Gothic Medium Cond" panose="020B0606030402020204" pitchFamily="34" charset="0"/>
              </a:rPr>
              <a:t>Protocol </a:t>
            </a:r>
            <a:r>
              <a:rPr lang="en-US" sz="2800" dirty="0">
                <a:solidFill>
                  <a:prstClr val="black"/>
                </a:solidFill>
                <a:latin typeface="Franklin Gothic Medium Cond" panose="020B0606030402020204" pitchFamily="34" charset="0"/>
              </a:rPr>
              <a:t>management, </a:t>
            </a:r>
            <a:r>
              <a:rPr lang="en-US" sz="2800" dirty="0" smtClean="0">
                <a:solidFill>
                  <a:prstClr val="black"/>
                </a:solidFill>
                <a:latin typeface="Franklin Gothic Medium Cond" panose="020B0606030402020204" pitchFamily="34" charset="0"/>
              </a:rPr>
              <a:t>Patient </a:t>
            </a:r>
            <a:r>
              <a:rPr lang="en-US" sz="2800" dirty="0">
                <a:solidFill>
                  <a:prstClr val="black"/>
                </a:solidFill>
                <a:latin typeface="Franklin Gothic Medium Cond" panose="020B0606030402020204" pitchFamily="34" charset="0"/>
              </a:rPr>
              <a:t>advocates, </a:t>
            </a:r>
            <a:r>
              <a:rPr lang="en-US" sz="2800" dirty="0" smtClean="0">
                <a:solidFill>
                  <a:prstClr val="black"/>
                </a:solidFill>
                <a:latin typeface="Franklin Gothic Medium Cond" panose="020B0606030402020204" pitchFamily="34" charset="0"/>
              </a:rPr>
              <a:t>Health </a:t>
            </a:r>
            <a:r>
              <a:rPr lang="en-US" sz="2800" dirty="0">
                <a:solidFill>
                  <a:prstClr val="black"/>
                </a:solidFill>
                <a:latin typeface="Franklin Gothic Medium Cond" panose="020B0606030402020204" pitchFamily="34" charset="0"/>
              </a:rPr>
              <a:t>outcomes researchers, </a:t>
            </a:r>
            <a:r>
              <a:rPr lang="en-US" sz="2800" dirty="0" smtClean="0">
                <a:solidFill>
                  <a:prstClr val="black"/>
                </a:solidFill>
                <a:latin typeface="Franklin Gothic Medium Cond" panose="020B0606030402020204" pitchFamily="34" charset="0"/>
              </a:rPr>
              <a:t>Project Management and </a:t>
            </a:r>
            <a:r>
              <a:rPr lang="en-US" sz="2800" dirty="0">
                <a:solidFill>
                  <a:prstClr val="black"/>
                </a:solidFill>
                <a:latin typeface="Franklin Gothic Medium Cond" panose="020B0606030402020204" pitchFamily="34" charset="0"/>
              </a:rPr>
              <a:t>many others. </a:t>
            </a:r>
            <a:endParaRPr lang="en-US" sz="2800" dirty="0" smtClean="0">
              <a:solidFill>
                <a:prstClr val="black"/>
              </a:solidFill>
              <a:latin typeface="Franklin Gothic Medium Cond" panose="020B0606030402020204" pitchFamily="34" charset="0"/>
            </a:endParaRPr>
          </a:p>
        </p:txBody>
      </p:sp>
    </p:spTree>
    <p:extLst>
      <p:ext uri="{BB962C8B-B14F-4D97-AF65-F5344CB8AC3E}">
        <p14:creationId xmlns:p14="http://schemas.microsoft.com/office/powerpoint/2010/main" val="1923563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071CAA-E403-43D7-BAE1-4BF7C8660066}"/>
              </a:ext>
            </a:extLst>
          </p:cNvPr>
          <p:cNvSpPr txBox="1"/>
          <p:nvPr/>
        </p:nvSpPr>
        <p:spPr>
          <a:xfrm>
            <a:off x="571500" y="381008"/>
            <a:ext cx="8343900" cy="646331"/>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What </a:t>
            </a:r>
            <a:r>
              <a:rPr lang="en-US" sz="3600" dirty="0">
                <a:solidFill>
                  <a:srgbClr val="2B52BF"/>
                </a:solidFill>
                <a:latin typeface="Franklin Gothic Heavy" panose="020B0903020102020204" pitchFamily="34" charset="0"/>
              </a:rPr>
              <a:t>is our </a:t>
            </a:r>
            <a:r>
              <a:rPr lang="en-US" sz="3600" dirty="0" smtClean="0">
                <a:solidFill>
                  <a:srgbClr val="2B52BF"/>
                </a:solidFill>
                <a:latin typeface="Franklin Gothic Heavy" panose="020B0903020102020204" pitchFamily="34" charset="0"/>
              </a:rPr>
              <a:t>Mission</a:t>
            </a:r>
            <a:r>
              <a:rPr lang="en-US" sz="3600" dirty="0">
                <a:solidFill>
                  <a:srgbClr val="2B52BF"/>
                </a:solidFill>
                <a:latin typeface="Franklin Gothic Heavy" panose="020B0903020102020204" pitchFamily="34" charset="0"/>
              </a:rPr>
              <a:t>?</a:t>
            </a:r>
          </a:p>
        </p:txBody>
      </p:sp>
      <p:cxnSp>
        <p:nvCxnSpPr>
          <p:cNvPr id="4" name="Straight Connector 3">
            <a:extLst>
              <a:ext uri="{FF2B5EF4-FFF2-40B4-BE49-F238E27FC236}">
                <a16:creationId xmlns:a16="http://schemas.microsoft.com/office/drawing/2014/main" xmlns="" id="{D29ECBAE-6800-4DB3-9D51-AB60F2835D2F}"/>
              </a:ext>
            </a:extLst>
          </p:cNvPr>
          <p:cNvCxnSpPr/>
          <p:nvPr/>
        </p:nvCxnSpPr>
        <p:spPr>
          <a:xfrm>
            <a:off x="762000" y="1143000"/>
            <a:ext cx="7620000" cy="0"/>
          </a:xfrm>
          <a:prstGeom prst="line">
            <a:avLst/>
          </a:prstGeom>
          <a:ln w="57150">
            <a:solidFill>
              <a:srgbClr val="2B52B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3489360F-6FF8-4A08-87EE-E87E4E5CC150}"/>
              </a:ext>
            </a:extLst>
          </p:cNvPr>
          <p:cNvSpPr txBox="1"/>
          <p:nvPr/>
        </p:nvSpPr>
        <p:spPr>
          <a:xfrm>
            <a:off x="648015" y="1487031"/>
            <a:ext cx="77724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prstClr val="black"/>
                </a:solidFill>
                <a:latin typeface="Franklin Gothic Medium Cond" panose="020B0606030402020204" pitchFamily="34" charset="0"/>
              </a:rPr>
              <a:t>Work </a:t>
            </a:r>
            <a:r>
              <a:rPr lang="en-US" sz="2800" dirty="0">
                <a:solidFill>
                  <a:prstClr val="black"/>
                </a:solidFill>
                <a:latin typeface="Franklin Gothic Medium Cond" panose="020B0606030402020204" pitchFamily="34" charset="0"/>
              </a:rPr>
              <a:t>internationally to advance human health through advocating the use of clinical trials, leading the development and dissemination of optimal methods and practices in clinical trials, and educating and developing clinical trial professionals. </a:t>
            </a:r>
          </a:p>
        </p:txBody>
      </p:sp>
    </p:spTree>
    <p:extLst>
      <p:ext uri="{BB962C8B-B14F-4D97-AF65-F5344CB8AC3E}">
        <p14:creationId xmlns:p14="http://schemas.microsoft.com/office/powerpoint/2010/main" val="4074762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071CAA-E403-43D7-BAE1-4BF7C8660066}"/>
              </a:ext>
            </a:extLst>
          </p:cNvPr>
          <p:cNvSpPr txBox="1"/>
          <p:nvPr/>
        </p:nvSpPr>
        <p:spPr>
          <a:xfrm>
            <a:off x="571500" y="381008"/>
            <a:ext cx="8343900" cy="646331"/>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What </a:t>
            </a:r>
            <a:r>
              <a:rPr lang="en-US" sz="3600" dirty="0">
                <a:solidFill>
                  <a:srgbClr val="2B52BF"/>
                </a:solidFill>
                <a:latin typeface="Franklin Gothic Heavy" panose="020B0903020102020204" pitchFamily="34" charset="0"/>
              </a:rPr>
              <a:t>is our </a:t>
            </a:r>
            <a:r>
              <a:rPr lang="en-US" sz="3600" dirty="0" smtClean="0">
                <a:solidFill>
                  <a:srgbClr val="2B52BF"/>
                </a:solidFill>
                <a:latin typeface="Franklin Gothic Heavy" panose="020B0903020102020204" pitchFamily="34" charset="0"/>
              </a:rPr>
              <a:t>Mission</a:t>
            </a:r>
            <a:r>
              <a:rPr lang="en-US" sz="3600" dirty="0">
                <a:solidFill>
                  <a:srgbClr val="2B52BF"/>
                </a:solidFill>
                <a:latin typeface="Franklin Gothic Heavy" panose="020B0903020102020204" pitchFamily="34" charset="0"/>
              </a:rPr>
              <a:t>?</a:t>
            </a:r>
          </a:p>
        </p:txBody>
      </p:sp>
      <p:cxnSp>
        <p:nvCxnSpPr>
          <p:cNvPr id="4" name="Straight Connector 3">
            <a:extLst>
              <a:ext uri="{FF2B5EF4-FFF2-40B4-BE49-F238E27FC236}">
                <a16:creationId xmlns:a16="http://schemas.microsoft.com/office/drawing/2014/main" xmlns="" id="{D29ECBAE-6800-4DB3-9D51-AB60F2835D2F}"/>
              </a:ext>
            </a:extLst>
          </p:cNvPr>
          <p:cNvCxnSpPr/>
          <p:nvPr/>
        </p:nvCxnSpPr>
        <p:spPr>
          <a:xfrm>
            <a:off x="762000" y="1219200"/>
            <a:ext cx="7620000" cy="0"/>
          </a:xfrm>
          <a:prstGeom prst="line">
            <a:avLst/>
          </a:prstGeom>
          <a:ln w="57150">
            <a:solidFill>
              <a:srgbClr val="2B52B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3489360F-6FF8-4A08-87EE-E87E4E5CC150}"/>
              </a:ext>
            </a:extLst>
          </p:cNvPr>
          <p:cNvSpPr txBox="1"/>
          <p:nvPr/>
        </p:nvSpPr>
        <p:spPr>
          <a:xfrm>
            <a:off x="685800" y="1371604"/>
            <a:ext cx="7772400" cy="3108543"/>
          </a:xfrm>
          <a:prstGeom prst="rect">
            <a:avLst/>
          </a:prstGeom>
          <a:noFill/>
        </p:spPr>
        <p:txBody>
          <a:bodyPr wrap="square" rtlCol="0">
            <a:spAutoFit/>
          </a:bodyPr>
          <a:lstStyle/>
          <a:p>
            <a:r>
              <a:rPr lang="en-US" sz="2800" dirty="0" smtClean="0">
                <a:solidFill>
                  <a:prstClr val="black"/>
                </a:solidFill>
                <a:latin typeface="Franklin Gothic Medium Cond" panose="020B0606030402020204" pitchFamily="34" charset="0"/>
              </a:rPr>
              <a:t>We </a:t>
            </a:r>
            <a:r>
              <a:rPr lang="en-US" sz="2800" dirty="0">
                <a:solidFill>
                  <a:prstClr val="black"/>
                </a:solidFill>
                <a:latin typeface="Franklin Gothic Medium Cond" panose="020B0606030402020204" pitchFamily="34" charset="0"/>
              </a:rPr>
              <a:t>accomplish </a:t>
            </a:r>
            <a:r>
              <a:rPr lang="en-US" sz="2800" dirty="0" smtClean="0">
                <a:solidFill>
                  <a:prstClr val="black"/>
                </a:solidFill>
                <a:latin typeface="Franklin Gothic Medium Cond" panose="020B0606030402020204" pitchFamily="34" charset="0"/>
              </a:rPr>
              <a:t>our </a:t>
            </a:r>
            <a:r>
              <a:rPr lang="en-US" sz="2800" dirty="0">
                <a:solidFill>
                  <a:prstClr val="black"/>
                </a:solidFill>
                <a:latin typeface="Franklin Gothic Medium Cond" panose="020B0606030402020204" pitchFamily="34" charset="0"/>
              </a:rPr>
              <a:t>mission </a:t>
            </a:r>
            <a:r>
              <a:rPr lang="en-US" sz="2800" dirty="0" smtClean="0">
                <a:solidFill>
                  <a:prstClr val="black"/>
                </a:solidFill>
                <a:latin typeface="Franklin Gothic Medium Cond" panose="020B0606030402020204" pitchFamily="34" charset="0"/>
              </a:rPr>
              <a:t>through:</a:t>
            </a:r>
          </a:p>
          <a:p>
            <a:pPr marL="457200" indent="-457200">
              <a:buFont typeface="Arial" panose="020B0604020202020204" pitchFamily="34" charset="0"/>
              <a:buChar char="•"/>
            </a:pPr>
            <a:r>
              <a:rPr lang="en-US" sz="2800" dirty="0">
                <a:solidFill>
                  <a:prstClr val="black"/>
                </a:solidFill>
                <a:latin typeface="Franklin Gothic Medium Cond" panose="020B0606030402020204" pitchFamily="34" charset="0"/>
              </a:rPr>
              <a:t>A</a:t>
            </a:r>
            <a:r>
              <a:rPr lang="en-US" sz="2800" dirty="0" smtClean="0">
                <a:solidFill>
                  <a:prstClr val="black"/>
                </a:solidFill>
                <a:latin typeface="Franklin Gothic Medium Cond" panose="020B0606030402020204" pitchFamily="34" charset="0"/>
              </a:rPr>
              <a:t>nnual </a:t>
            </a:r>
            <a:r>
              <a:rPr lang="en-US" sz="2800" dirty="0">
                <a:solidFill>
                  <a:prstClr val="black"/>
                </a:solidFill>
                <a:latin typeface="Franklin Gothic Medium Cond" panose="020B0606030402020204" pitchFamily="34" charset="0"/>
              </a:rPr>
              <a:t>scientific meeting, which includes invited and contributed sessions, poster presentations, </a:t>
            </a:r>
            <a:r>
              <a:rPr lang="en-US" sz="2800" dirty="0" smtClean="0">
                <a:solidFill>
                  <a:prstClr val="black"/>
                </a:solidFill>
                <a:latin typeface="Franklin Gothic Medium Cond" panose="020B0606030402020204" pitchFamily="34" charset="0"/>
              </a:rPr>
              <a:t>pre-conference workshops, and in-conference tutorials; </a:t>
            </a:r>
          </a:p>
          <a:p>
            <a:pPr marL="457200" indent="-457200">
              <a:buFont typeface="Arial" panose="020B0604020202020204" pitchFamily="34" charset="0"/>
              <a:buChar char="•"/>
            </a:pPr>
            <a:r>
              <a:rPr lang="en-US" sz="2800" dirty="0">
                <a:solidFill>
                  <a:prstClr val="black"/>
                </a:solidFill>
                <a:latin typeface="Franklin Gothic Medium Cond" panose="020B0606030402020204" pitchFamily="34" charset="0"/>
              </a:rPr>
              <a:t>O</a:t>
            </a:r>
            <a:r>
              <a:rPr lang="en-US" sz="2800" dirty="0" smtClean="0">
                <a:solidFill>
                  <a:prstClr val="black"/>
                </a:solidFill>
                <a:latin typeface="Franklin Gothic Medium Cond" panose="020B0606030402020204" pitchFamily="34" charset="0"/>
              </a:rPr>
              <a:t>ur </a:t>
            </a:r>
            <a:r>
              <a:rPr lang="en-US" sz="2800" dirty="0">
                <a:solidFill>
                  <a:prstClr val="black"/>
                </a:solidFill>
                <a:latin typeface="Franklin Gothic Medium Cond" panose="020B0606030402020204" pitchFamily="34" charset="0"/>
              </a:rPr>
              <a:t>highly regarded journal Clinical </a:t>
            </a:r>
            <a:r>
              <a:rPr lang="en-US" sz="2800" dirty="0" smtClean="0">
                <a:solidFill>
                  <a:prstClr val="black"/>
                </a:solidFill>
                <a:latin typeface="Franklin Gothic Medium Cond" panose="020B0606030402020204" pitchFamily="34" charset="0"/>
              </a:rPr>
              <a:t>Trials; </a:t>
            </a:r>
          </a:p>
          <a:p>
            <a:pPr marL="457200" indent="-457200">
              <a:buFont typeface="Arial" panose="020B0604020202020204" pitchFamily="34" charset="0"/>
              <a:buChar char="•"/>
            </a:pPr>
            <a:r>
              <a:rPr lang="en-US" sz="2800" dirty="0" smtClean="0">
                <a:solidFill>
                  <a:prstClr val="black"/>
                </a:solidFill>
                <a:latin typeface="Franklin Gothic Medium Cond" panose="020B0606030402020204" pitchFamily="34" charset="0"/>
              </a:rPr>
              <a:t>Our </a:t>
            </a:r>
            <a:r>
              <a:rPr lang="en-US" sz="2800" dirty="0">
                <a:solidFill>
                  <a:prstClr val="black"/>
                </a:solidFill>
                <a:latin typeface="Franklin Gothic Medium Cond" panose="020B0606030402020204" pitchFamily="34" charset="0"/>
              </a:rPr>
              <a:t>ongoing webinar series; </a:t>
            </a:r>
          </a:p>
          <a:p>
            <a:pPr marL="457200" indent="-457200">
              <a:buFont typeface="Arial" panose="020B0604020202020204" pitchFamily="34" charset="0"/>
              <a:buChar char="•"/>
            </a:pPr>
            <a:r>
              <a:rPr lang="en-US" sz="2800" dirty="0" smtClean="0">
                <a:solidFill>
                  <a:prstClr val="black"/>
                </a:solidFill>
                <a:latin typeface="Franklin Gothic Medium Cond" panose="020B0606030402020204" pitchFamily="34" charset="0"/>
              </a:rPr>
              <a:t>Our </a:t>
            </a:r>
            <a:r>
              <a:rPr lang="en-US" sz="2800" dirty="0">
                <a:solidFill>
                  <a:prstClr val="black"/>
                </a:solidFill>
                <a:latin typeface="Franklin Gothic Medium Cond" panose="020B0606030402020204" pitchFamily="34" charset="0"/>
              </a:rPr>
              <a:t>many outreach activities. </a:t>
            </a:r>
          </a:p>
        </p:txBody>
      </p:sp>
    </p:spTree>
    <p:extLst>
      <p:ext uri="{BB962C8B-B14F-4D97-AF65-F5344CB8AC3E}">
        <p14:creationId xmlns:p14="http://schemas.microsoft.com/office/powerpoint/2010/main" val="235392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071CAA-E403-43D7-BAE1-4BF7C8660066}"/>
              </a:ext>
            </a:extLst>
          </p:cNvPr>
          <p:cNvSpPr txBox="1"/>
          <p:nvPr/>
        </p:nvSpPr>
        <p:spPr>
          <a:xfrm>
            <a:off x="571500" y="228608"/>
            <a:ext cx="8001000" cy="646331"/>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SCT’s 3-year Strategic Plan</a:t>
            </a:r>
            <a:endParaRPr lang="en-US" sz="3600" dirty="0">
              <a:solidFill>
                <a:srgbClr val="2B52BF"/>
              </a:solidFill>
              <a:latin typeface="Franklin Gothic Heavy" panose="020B0903020102020204" pitchFamily="34" charset="0"/>
            </a:endParaRPr>
          </a:p>
        </p:txBody>
      </p:sp>
      <p:cxnSp>
        <p:nvCxnSpPr>
          <p:cNvPr id="4" name="Straight Connector 3">
            <a:extLst>
              <a:ext uri="{FF2B5EF4-FFF2-40B4-BE49-F238E27FC236}">
                <a16:creationId xmlns:a16="http://schemas.microsoft.com/office/drawing/2014/main" xmlns="" id="{D29ECBAE-6800-4DB3-9D51-AB60F2835D2F}"/>
              </a:ext>
            </a:extLst>
          </p:cNvPr>
          <p:cNvCxnSpPr/>
          <p:nvPr/>
        </p:nvCxnSpPr>
        <p:spPr>
          <a:xfrm>
            <a:off x="762000" y="990600"/>
            <a:ext cx="7620000" cy="0"/>
          </a:xfrm>
          <a:prstGeom prst="line">
            <a:avLst/>
          </a:prstGeom>
          <a:ln w="57150">
            <a:solidFill>
              <a:srgbClr val="2B52B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3489360F-6FF8-4A08-87EE-E87E4E5CC150}"/>
              </a:ext>
            </a:extLst>
          </p:cNvPr>
          <p:cNvSpPr txBox="1"/>
          <p:nvPr/>
        </p:nvSpPr>
        <p:spPr>
          <a:xfrm>
            <a:off x="699025" y="1676400"/>
            <a:ext cx="77724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Franklin Gothic Medium Cond" panose="020B0606030402020204" pitchFamily="34" charset="0"/>
              </a:rPr>
              <a:t>Sustainability: Pursue Diversity in Membership</a:t>
            </a:r>
          </a:p>
          <a:p>
            <a:pPr marL="742950" lvl="1" indent="-285750">
              <a:buFont typeface="Arial" panose="020B0604020202020204" pitchFamily="34" charset="0"/>
              <a:buChar char="•"/>
            </a:pPr>
            <a:r>
              <a:rPr lang="en-US" sz="2800" dirty="0">
                <a:solidFill>
                  <a:prstClr val="black"/>
                </a:solidFill>
                <a:latin typeface="Franklin Gothic Medium Cond" panose="020B0606030402020204" pitchFamily="34" charset="0"/>
              </a:rPr>
              <a:t>E</a:t>
            </a:r>
            <a:r>
              <a:rPr lang="en-US" sz="2800" dirty="0" smtClean="0">
                <a:solidFill>
                  <a:prstClr val="black"/>
                </a:solidFill>
                <a:latin typeface="Franklin Gothic Medium Cond" panose="020B0606030402020204" pitchFamily="34" charset="0"/>
              </a:rPr>
              <a:t>nhance </a:t>
            </a:r>
            <a:r>
              <a:rPr lang="en-US" sz="2800" dirty="0">
                <a:solidFill>
                  <a:prstClr val="black"/>
                </a:solidFill>
                <a:latin typeface="Franklin Gothic Medium Cond" panose="020B0606030402020204" pitchFamily="34" charset="0"/>
              </a:rPr>
              <a:t>outreach programs to increase membership </a:t>
            </a:r>
            <a:endParaRPr lang="en-US" sz="2800" dirty="0" smtClean="0">
              <a:solidFill>
                <a:prstClr val="black"/>
              </a:solidFill>
              <a:latin typeface="Franklin Gothic Medium Cond" panose="020B0606030402020204" pitchFamily="34" charset="0"/>
            </a:endParaRPr>
          </a:p>
          <a:p>
            <a:pPr marL="742950" lvl="1" indent="-285750">
              <a:buFont typeface="Arial" panose="020B0604020202020204" pitchFamily="34" charset="0"/>
              <a:buChar char="•"/>
            </a:pPr>
            <a:r>
              <a:rPr lang="en-US" sz="2800" dirty="0">
                <a:solidFill>
                  <a:prstClr val="black"/>
                </a:solidFill>
                <a:latin typeface="Franklin Gothic Medium Cond" panose="020B0606030402020204" pitchFamily="34" charset="0"/>
              </a:rPr>
              <a:t>I</a:t>
            </a:r>
            <a:r>
              <a:rPr lang="en-US" sz="2800" dirty="0" smtClean="0">
                <a:solidFill>
                  <a:prstClr val="black"/>
                </a:solidFill>
                <a:latin typeface="Franklin Gothic Medium Cond" panose="020B0606030402020204" pitchFamily="34" charset="0"/>
              </a:rPr>
              <a:t>ncrease </a:t>
            </a:r>
            <a:r>
              <a:rPr lang="en-US" sz="2800" dirty="0">
                <a:solidFill>
                  <a:prstClr val="black"/>
                </a:solidFill>
                <a:latin typeface="Franklin Gothic Medium Cond" panose="020B0606030402020204" pitchFamily="34" charset="0"/>
              </a:rPr>
              <a:t>disciplinary diversity and re-build the representation of key disciplines that have been better represented in the </a:t>
            </a:r>
            <a:r>
              <a:rPr lang="en-US" sz="2800" dirty="0" smtClean="0">
                <a:solidFill>
                  <a:prstClr val="black"/>
                </a:solidFill>
                <a:latin typeface="Franklin Gothic Medium Cond" panose="020B0606030402020204" pitchFamily="34" charset="0"/>
              </a:rPr>
              <a:t>past </a:t>
            </a:r>
          </a:p>
          <a:p>
            <a:pPr marL="285750" indent="-285750">
              <a:buFont typeface="Arial" panose="020B0604020202020204" pitchFamily="34" charset="0"/>
              <a:buChar char="•"/>
            </a:pPr>
            <a:endParaRPr lang="en-US" sz="2800" dirty="0" smtClean="0">
              <a:solidFill>
                <a:prstClr val="black"/>
              </a:solidFill>
              <a:latin typeface="Franklin Gothic Medium Cond" panose="020B0606030402020204" pitchFamily="34" charset="0"/>
            </a:endParaRPr>
          </a:p>
          <a:p>
            <a:endParaRPr lang="en-US" sz="2800" dirty="0">
              <a:solidFill>
                <a:prstClr val="black"/>
              </a:solidFill>
              <a:latin typeface="Franklin Gothic Medium Cond" panose="020B0606030402020204" pitchFamily="34" charset="0"/>
            </a:endParaRPr>
          </a:p>
          <a:p>
            <a:pPr marL="285750" indent="-285750">
              <a:buFont typeface="Arial" panose="020B0604020202020204" pitchFamily="34" charset="0"/>
              <a:buChar char="•"/>
            </a:pPr>
            <a:endParaRPr lang="en-US" sz="2800" dirty="0">
              <a:solidFill>
                <a:prstClr val="black"/>
              </a:solidFill>
              <a:latin typeface="Franklin Gothic Medium Cond" panose="020B0606030402020204" pitchFamily="34" charset="0"/>
            </a:endParaRPr>
          </a:p>
          <a:p>
            <a:pPr marL="285750" indent="-285750">
              <a:buFont typeface="Arial" panose="020B0604020202020204" pitchFamily="34" charset="0"/>
              <a:buChar char="•"/>
            </a:pPr>
            <a:endParaRPr lang="en-US" sz="2800" dirty="0">
              <a:solidFill>
                <a:prstClr val="black"/>
              </a:solidFill>
              <a:latin typeface="Franklin Gothic Medium Cond" panose="020B0606030402020204" pitchFamily="34" charset="0"/>
            </a:endParaRPr>
          </a:p>
        </p:txBody>
      </p:sp>
    </p:spTree>
    <p:extLst>
      <p:ext uri="{BB962C8B-B14F-4D97-AF65-F5344CB8AC3E}">
        <p14:creationId xmlns:p14="http://schemas.microsoft.com/office/powerpoint/2010/main" val="3155722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071CAA-E403-43D7-BAE1-4BF7C8660066}"/>
              </a:ext>
            </a:extLst>
          </p:cNvPr>
          <p:cNvSpPr txBox="1"/>
          <p:nvPr/>
        </p:nvSpPr>
        <p:spPr>
          <a:xfrm>
            <a:off x="571500" y="228608"/>
            <a:ext cx="8001000" cy="646331"/>
          </a:xfrm>
          <a:prstGeom prst="rect">
            <a:avLst/>
          </a:prstGeom>
          <a:noFill/>
        </p:spPr>
        <p:txBody>
          <a:bodyPr wrap="square" rtlCol="0">
            <a:spAutoFit/>
          </a:bodyPr>
          <a:lstStyle/>
          <a:p>
            <a:pPr algn="ctr"/>
            <a:r>
              <a:rPr lang="en-US" sz="3600" dirty="0" smtClean="0">
                <a:solidFill>
                  <a:srgbClr val="2B52BF"/>
                </a:solidFill>
                <a:latin typeface="Franklin Gothic Heavy" panose="020B0903020102020204" pitchFamily="34" charset="0"/>
              </a:rPr>
              <a:t>SCT’s 3-year Strategic Plan</a:t>
            </a:r>
            <a:endParaRPr lang="en-US" sz="3600" dirty="0">
              <a:solidFill>
                <a:srgbClr val="2B52BF"/>
              </a:solidFill>
              <a:latin typeface="Franklin Gothic Heavy" panose="020B0903020102020204" pitchFamily="34" charset="0"/>
            </a:endParaRPr>
          </a:p>
        </p:txBody>
      </p:sp>
      <p:cxnSp>
        <p:nvCxnSpPr>
          <p:cNvPr id="4" name="Straight Connector 3">
            <a:extLst>
              <a:ext uri="{FF2B5EF4-FFF2-40B4-BE49-F238E27FC236}">
                <a16:creationId xmlns:a16="http://schemas.microsoft.com/office/drawing/2014/main" xmlns="" id="{D29ECBAE-6800-4DB3-9D51-AB60F2835D2F}"/>
              </a:ext>
            </a:extLst>
          </p:cNvPr>
          <p:cNvCxnSpPr/>
          <p:nvPr/>
        </p:nvCxnSpPr>
        <p:spPr>
          <a:xfrm>
            <a:off x="762000" y="990600"/>
            <a:ext cx="7620000" cy="0"/>
          </a:xfrm>
          <a:prstGeom prst="line">
            <a:avLst/>
          </a:prstGeom>
          <a:ln w="57150">
            <a:solidFill>
              <a:srgbClr val="2B52B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3489360F-6FF8-4A08-87EE-E87E4E5CC150}"/>
              </a:ext>
            </a:extLst>
          </p:cNvPr>
          <p:cNvSpPr txBox="1"/>
          <p:nvPr/>
        </p:nvSpPr>
        <p:spPr>
          <a:xfrm>
            <a:off x="685800" y="1066800"/>
            <a:ext cx="7772400" cy="4401205"/>
          </a:xfrm>
          <a:prstGeom prst="rect">
            <a:avLst/>
          </a:prstGeom>
          <a:noFill/>
        </p:spPr>
        <p:txBody>
          <a:bodyPr wrap="square" rtlCol="0">
            <a:spAutoFit/>
          </a:bodyPr>
          <a:lstStyle/>
          <a:p>
            <a:endParaRPr lang="en-US" sz="2800" dirty="0" smtClean="0">
              <a:solidFill>
                <a:prstClr val="black"/>
              </a:solidFill>
              <a:latin typeface="Franklin Gothic Medium Cond" panose="020B0606030402020204" pitchFamily="34" charset="0"/>
            </a:endParaRPr>
          </a:p>
          <a:p>
            <a:pPr marL="285750" indent="-285750">
              <a:buFont typeface="Arial" panose="020B0604020202020204" pitchFamily="34" charset="0"/>
              <a:buChar char="•"/>
            </a:pPr>
            <a:r>
              <a:rPr lang="en-US" sz="2800" dirty="0" smtClean="0">
                <a:solidFill>
                  <a:srgbClr val="FF0000"/>
                </a:solidFill>
                <a:latin typeface="Franklin Gothic Medium Cond" panose="020B0606030402020204" pitchFamily="34" charset="0"/>
              </a:rPr>
              <a:t>Leadership </a:t>
            </a:r>
            <a:r>
              <a:rPr lang="en-US" sz="2800" dirty="0">
                <a:solidFill>
                  <a:srgbClr val="FF0000"/>
                </a:solidFill>
                <a:latin typeface="Franklin Gothic Medium Cond" panose="020B0606030402020204" pitchFamily="34" charset="0"/>
              </a:rPr>
              <a:t>Development: Nurturing Society </a:t>
            </a:r>
            <a:r>
              <a:rPr lang="en-US" sz="2800" dirty="0" smtClean="0">
                <a:solidFill>
                  <a:srgbClr val="FF0000"/>
                </a:solidFill>
                <a:latin typeface="Franklin Gothic Medium Cond" panose="020B0606030402020204" pitchFamily="34" charset="0"/>
              </a:rPr>
              <a:t>Leadership</a:t>
            </a:r>
          </a:p>
          <a:p>
            <a:pPr marL="742950" lvl="1" indent="-285750">
              <a:buFont typeface="Arial" panose="020B0604020202020204" pitchFamily="34" charset="0"/>
              <a:buChar char="•"/>
            </a:pPr>
            <a:r>
              <a:rPr lang="en-US" sz="2800" dirty="0" smtClean="0">
                <a:solidFill>
                  <a:prstClr val="black"/>
                </a:solidFill>
                <a:latin typeface="Franklin Gothic Medium Cond" panose="020B0606030402020204" pitchFamily="34" charset="0"/>
              </a:rPr>
              <a:t>Identify </a:t>
            </a:r>
            <a:r>
              <a:rPr lang="en-US" sz="2800" dirty="0">
                <a:solidFill>
                  <a:prstClr val="black"/>
                </a:solidFill>
                <a:latin typeface="Franklin Gothic Medium Cond" panose="020B0606030402020204" pitchFamily="34" charset="0"/>
              </a:rPr>
              <a:t>early and mid-career individuals involved in the clinical trials enterprise who have the energy and potential for taking leadership roles in the </a:t>
            </a:r>
            <a:r>
              <a:rPr lang="en-US" sz="2800" dirty="0" smtClean="0">
                <a:solidFill>
                  <a:prstClr val="black"/>
                </a:solidFill>
                <a:latin typeface="Franklin Gothic Medium Cond" panose="020B0606030402020204" pitchFamily="34" charset="0"/>
              </a:rPr>
              <a:t>Society</a:t>
            </a:r>
          </a:p>
          <a:p>
            <a:pPr marL="742950" lvl="1" indent="-285750">
              <a:buFont typeface="Arial" panose="020B0604020202020204" pitchFamily="34" charset="0"/>
              <a:buChar char="•"/>
            </a:pPr>
            <a:r>
              <a:rPr lang="en-US" sz="2800" dirty="0">
                <a:solidFill>
                  <a:prstClr val="black"/>
                </a:solidFill>
                <a:latin typeface="Franklin Gothic Medium Cond" panose="020B0606030402020204" pitchFamily="34" charset="0"/>
              </a:rPr>
              <a:t>F</a:t>
            </a:r>
            <a:r>
              <a:rPr lang="en-US" sz="2800" dirty="0" smtClean="0">
                <a:solidFill>
                  <a:prstClr val="black"/>
                </a:solidFill>
                <a:latin typeface="Franklin Gothic Medium Cond" panose="020B0606030402020204" pitchFamily="34" charset="0"/>
              </a:rPr>
              <a:t>acilitate </a:t>
            </a:r>
            <a:r>
              <a:rPr lang="en-US" sz="2800" dirty="0">
                <a:solidFill>
                  <a:prstClr val="black"/>
                </a:solidFill>
                <a:latin typeface="Franklin Gothic Medium Cond" panose="020B0606030402020204" pitchFamily="34" charset="0"/>
              </a:rPr>
              <a:t>their appointment to meaningful roles within the </a:t>
            </a:r>
            <a:r>
              <a:rPr lang="en-US" sz="2800" dirty="0" smtClean="0">
                <a:solidFill>
                  <a:prstClr val="black"/>
                </a:solidFill>
                <a:latin typeface="Franklin Gothic Medium Cond" panose="020B0606030402020204" pitchFamily="34" charset="0"/>
              </a:rPr>
              <a:t>Society</a:t>
            </a:r>
          </a:p>
          <a:p>
            <a:endParaRPr lang="en-US" sz="2800" dirty="0">
              <a:solidFill>
                <a:prstClr val="black"/>
              </a:solidFill>
              <a:latin typeface="Franklin Gothic Medium Cond" panose="020B0606030402020204" pitchFamily="34" charset="0"/>
            </a:endParaRPr>
          </a:p>
          <a:p>
            <a:pPr marL="285750" indent="-285750">
              <a:buFont typeface="Arial" panose="020B0604020202020204" pitchFamily="34" charset="0"/>
              <a:buChar char="•"/>
            </a:pPr>
            <a:endParaRPr lang="en-US" sz="2800" dirty="0">
              <a:solidFill>
                <a:prstClr val="black"/>
              </a:solidFill>
              <a:latin typeface="Franklin Gothic Medium Cond" panose="020B0606030402020204" pitchFamily="34" charset="0"/>
            </a:endParaRPr>
          </a:p>
          <a:p>
            <a:pPr marL="285750" indent="-285750">
              <a:buFont typeface="Arial" panose="020B0604020202020204" pitchFamily="34" charset="0"/>
              <a:buChar char="•"/>
            </a:pPr>
            <a:endParaRPr lang="en-US" sz="2800" dirty="0">
              <a:solidFill>
                <a:prstClr val="black"/>
              </a:solidFill>
              <a:latin typeface="Franklin Gothic Medium Cond" panose="020B0606030402020204" pitchFamily="34" charset="0"/>
            </a:endParaRPr>
          </a:p>
        </p:txBody>
      </p:sp>
    </p:spTree>
    <p:extLst>
      <p:ext uri="{BB962C8B-B14F-4D97-AF65-F5344CB8AC3E}">
        <p14:creationId xmlns:p14="http://schemas.microsoft.com/office/powerpoint/2010/main" val="2336511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twork">
  <a:themeElements>
    <a:clrScheme name="">
      <a:dk1>
        <a:srgbClr val="808080"/>
      </a:dk1>
      <a:lt1>
        <a:srgbClr val="FFFFFF"/>
      </a:lt1>
      <a:dk2>
        <a:srgbClr val="001B3A"/>
      </a:dk2>
      <a:lt2>
        <a:srgbClr val="FFFFFF"/>
      </a:lt2>
      <a:accent1>
        <a:srgbClr val="797B9B"/>
      </a:accent1>
      <a:accent2>
        <a:srgbClr val="004D90"/>
      </a:accent2>
      <a:accent3>
        <a:srgbClr val="AAABAE"/>
      </a:accent3>
      <a:accent4>
        <a:srgbClr val="DADADA"/>
      </a:accent4>
      <a:accent5>
        <a:srgbClr val="BEBFCB"/>
      </a:accent5>
      <a:accent6>
        <a:srgbClr val="004582"/>
      </a:accent6>
      <a:hlink>
        <a:srgbClr val="001B3A"/>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de Template 1">
  <a:themeElements>
    <a:clrScheme name="MSK color palle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lide Template 1">
  <a:themeElements>
    <a:clrScheme name="MSK color palle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mc-white-stacked">
  <a:themeElements>
    <a:clrScheme name="Custom 4">
      <a:dk1>
        <a:sysClr val="windowText" lastClr="000000"/>
      </a:dk1>
      <a:lt1>
        <a:sysClr val="window" lastClr="FFFFFF"/>
      </a:lt1>
      <a:dk2>
        <a:srgbClr val="0046AD"/>
      </a:dk2>
      <a:lt2>
        <a:srgbClr val="BDD7FF"/>
      </a:lt2>
      <a:accent1>
        <a:srgbClr val="0046AD"/>
      </a:accent1>
      <a:accent2>
        <a:srgbClr val="FF5A76"/>
      </a:accent2>
      <a:accent3>
        <a:srgbClr val="15A8E5"/>
      </a:accent3>
      <a:accent4>
        <a:srgbClr val="3F9800"/>
      </a:accent4>
      <a:accent5>
        <a:srgbClr val="9F58FE"/>
      </a:accent5>
      <a:accent6>
        <a:srgbClr val="B44D00"/>
      </a:accent6>
      <a:hlink>
        <a:srgbClr val="006699"/>
      </a:hlink>
      <a:folHlink>
        <a:srgbClr val="969696"/>
      </a:folHlink>
    </a:clrScheme>
    <a:fontScheme name="mc-white">
      <a:majorFont>
        <a:latin typeface="Arial"/>
        <a:ea typeface=""/>
        <a:cs typeface=""/>
      </a:majorFont>
      <a:minorFont>
        <a:latin typeface="Arial"/>
        <a:ea typeface=""/>
        <a:cs typeface=""/>
      </a:minorFont>
    </a:fontScheme>
    <a:fmtScheme name="m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c-lightblue">
  <a:themeElements>
    <a:clrScheme name="Custom 4">
      <a:dk1>
        <a:sysClr val="windowText" lastClr="000000"/>
      </a:dk1>
      <a:lt1>
        <a:sysClr val="window" lastClr="FFFFFF"/>
      </a:lt1>
      <a:dk2>
        <a:srgbClr val="0046AD"/>
      </a:dk2>
      <a:lt2>
        <a:srgbClr val="BDD7FF"/>
      </a:lt2>
      <a:accent1>
        <a:srgbClr val="0046AD"/>
      </a:accent1>
      <a:accent2>
        <a:srgbClr val="FF5A76"/>
      </a:accent2>
      <a:accent3>
        <a:srgbClr val="15A8E5"/>
      </a:accent3>
      <a:accent4>
        <a:srgbClr val="3F9800"/>
      </a:accent4>
      <a:accent5>
        <a:srgbClr val="9F58FE"/>
      </a:accent5>
      <a:accent6>
        <a:srgbClr val="B44D00"/>
      </a:accent6>
      <a:hlink>
        <a:srgbClr val="006699"/>
      </a:hlink>
      <a:folHlink>
        <a:srgbClr val="969696"/>
      </a:folHlink>
    </a:clrScheme>
    <a:fontScheme name="mc-lightblue">
      <a:majorFont>
        <a:latin typeface="Arial"/>
        <a:ea typeface=""/>
        <a:cs typeface=""/>
      </a:majorFont>
      <a:minorFont>
        <a:latin typeface="Arial"/>
        <a:ea typeface=""/>
        <a:cs typeface=""/>
      </a:minorFont>
    </a:fontScheme>
    <a:fmtScheme name="mc-light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Network">
  <a:themeElements>
    <a:clrScheme name="">
      <a:dk1>
        <a:srgbClr val="808080"/>
      </a:dk1>
      <a:lt1>
        <a:srgbClr val="FFFFFF"/>
      </a:lt1>
      <a:dk2>
        <a:srgbClr val="001B3A"/>
      </a:dk2>
      <a:lt2>
        <a:srgbClr val="FFFFFF"/>
      </a:lt2>
      <a:accent1>
        <a:srgbClr val="797B9B"/>
      </a:accent1>
      <a:accent2>
        <a:srgbClr val="004D90"/>
      </a:accent2>
      <a:accent3>
        <a:srgbClr val="AAABAE"/>
      </a:accent3>
      <a:accent4>
        <a:srgbClr val="DADADA"/>
      </a:accent4>
      <a:accent5>
        <a:srgbClr val="BEBFCB"/>
      </a:accent5>
      <a:accent6>
        <a:srgbClr val="004582"/>
      </a:accent6>
      <a:hlink>
        <a:srgbClr val="001B3A"/>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E8F4CB36A4624086990735051B20C4" ma:contentTypeVersion="8" ma:contentTypeDescription="Create a new document." ma:contentTypeScope="" ma:versionID="309acf0138db6606af49837b6445e5c1">
  <xsd:schema xmlns:xsd="http://www.w3.org/2001/XMLSchema" xmlns:xs="http://www.w3.org/2001/XMLSchema" xmlns:p="http://schemas.microsoft.com/office/2006/metadata/properties" xmlns:ns2="f09b97b9-32b4-4a0e-a23f-4b352d34f850" xmlns:ns3="15161fa6-f2a0-47c7-a56b-949e6bf7f194" targetNamespace="http://schemas.microsoft.com/office/2006/metadata/properties" ma:root="true" ma:fieldsID="528ed5eb53c38831124e65bbfb197c30" ns2:_="" ns3:_="">
    <xsd:import namespace="f09b97b9-32b4-4a0e-a23f-4b352d34f850"/>
    <xsd:import namespace="15161fa6-f2a0-47c7-a56b-949e6bf7f1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b97b9-32b4-4a0e-a23f-4b352d34f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61fa6-f2a0-47c7-a56b-949e6bf7f19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0A5E48-FA27-43E5-AE86-8428A5AAC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b97b9-32b4-4a0e-a23f-4b352d34f850"/>
    <ds:schemaRef ds:uri="15161fa6-f2a0-47c7-a56b-949e6bf7f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BCA94D-9BFD-4FB0-BF75-F8DC5286CB9A}">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15161fa6-f2a0-47c7-a56b-949e6bf7f194"/>
    <ds:schemaRef ds:uri="http://purl.org/dc/terms/"/>
    <ds:schemaRef ds:uri="http://schemas.openxmlformats.org/package/2006/metadata/core-properties"/>
    <ds:schemaRef ds:uri="http://purl.org/dc/dcmitype/"/>
    <ds:schemaRef ds:uri="f09b97b9-32b4-4a0e-a23f-4b352d34f850"/>
    <ds:schemaRef ds:uri="http://www.w3.org/XML/1998/namespace"/>
  </ds:schemaRefs>
</ds:datastoreItem>
</file>

<file path=customXml/itemProps3.xml><?xml version="1.0" encoding="utf-8"?>
<ds:datastoreItem xmlns:ds="http://schemas.openxmlformats.org/officeDocument/2006/customXml" ds:itemID="{5428647C-A17B-42D9-8281-949E6099F1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8240</TotalTime>
  <Words>1367</Words>
  <Application>Microsoft Office PowerPoint</Application>
  <PresentationFormat>On-screen Show (4:3)</PresentationFormat>
  <Paragraphs>299</Paragraphs>
  <Slides>33</Slides>
  <Notes>7</Notes>
  <HiddenSlides>0</HiddenSlides>
  <MMClips>0</MMClips>
  <ScaleCrop>false</ScaleCrop>
  <HeadingPairs>
    <vt:vector size="4" baseType="variant">
      <vt:variant>
        <vt:lpstr>Theme</vt:lpstr>
      </vt:variant>
      <vt:variant>
        <vt:i4>8</vt:i4>
      </vt:variant>
      <vt:variant>
        <vt:lpstr>Slide Titles</vt:lpstr>
      </vt:variant>
      <vt:variant>
        <vt:i4>33</vt:i4>
      </vt:variant>
    </vt:vector>
  </HeadingPairs>
  <TitlesOfParts>
    <vt:vector size="41" baseType="lpstr">
      <vt:lpstr>Office Theme</vt:lpstr>
      <vt:lpstr>1_Office Theme</vt:lpstr>
      <vt:lpstr>1_Network</vt:lpstr>
      <vt:lpstr>Slide Template 1</vt:lpstr>
      <vt:lpstr>2_Slide Template 1</vt:lpstr>
      <vt:lpstr>mc-white-stacked</vt:lpstr>
      <vt:lpstr>mc-lightblue</vt:lpstr>
      <vt:lpstr>2_Network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multi-institutional randomized clinical trial</vt:lpstr>
      <vt:lpstr>Protocol #1</vt:lpstr>
      <vt:lpstr>PowerPoint Presentation</vt:lpstr>
      <vt:lpstr>PowerPoint Presentation</vt:lpstr>
      <vt:lpstr>PowerPoint Presentation</vt:lpstr>
      <vt:lpstr>Schema </vt:lpstr>
      <vt:lpstr>Consort Diagram</vt:lpstr>
      <vt:lpstr>Revised Analysis Plan</vt:lpstr>
      <vt:lpstr>Overall Survival (Primary Endpoint) 24.3% reduced risk of death in the Mido arm</vt:lpstr>
      <vt:lpstr>PowerPoint Presentation</vt:lpstr>
      <vt:lpstr>Trial Considerations: Rare tumor setting</vt:lpstr>
      <vt:lpstr>Study Monitoring</vt:lpstr>
      <vt:lpstr>PowerPoint Presentation</vt:lpstr>
      <vt:lpstr>PowerPoint Presentation</vt:lpstr>
      <vt:lpstr>Remembering Dan Sargent Adjuvant Colon Cancer</vt:lpstr>
      <vt:lpstr>Colon Cancer:  Hypothesis </vt:lpstr>
      <vt:lpstr>ACC Meta-Analysis:  Trials Included</vt:lpstr>
      <vt:lpstr>Adjuvant Colon Cancer:  3 yr DFS vs 5 yr OS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Business Meeting</dc:title>
  <dc:creator>tdiggs</dc:creator>
  <cp:lastModifiedBy>Sumithra J Mandrekar</cp:lastModifiedBy>
  <cp:revision>695</cp:revision>
  <cp:lastPrinted>2019-05-15T17:52:55Z</cp:lastPrinted>
  <dcterms:created xsi:type="dcterms:W3CDTF">2017-04-20T14:29:56Z</dcterms:created>
  <dcterms:modified xsi:type="dcterms:W3CDTF">2019-05-19T17:06:43Z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0x0101006DE8F4CB36A4624086990735051B20C4</vt:lpwstr>
  </property>
</Properties>
</file>